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7" r:id="rId1"/>
  </p:sldMasterIdLst>
  <p:notesMasterIdLst>
    <p:notesMasterId r:id="rId21"/>
  </p:notesMasterIdLst>
  <p:sldIdLst>
    <p:sldId id="277" r:id="rId2"/>
    <p:sldId id="257" r:id="rId3"/>
    <p:sldId id="259" r:id="rId4"/>
    <p:sldId id="260" r:id="rId5"/>
    <p:sldId id="273" r:id="rId6"/>
    <p:sldId id="278" r:id="rId7"/>
    <p:sldId id="308" r:id="rId8"/>
    <p:sldId id="262" r:id="rId9"/>
    <p:sldId id="265" r:id="rId10"/>
    <p:sldId id="310" r:id="rId11"/>
    <p:sldId id="313" r:id="rId12"/>
    <p:sldId id="311" r:id="rId13"/>
    <p:sldId id="268" r:id="rId14"/>
    <p:sldId id="264" r:id="rId15"/>
    <p:sldId id="312" r:id="rId16"/>
    <p:sldId id="274" r:id="rId17"/>
    <p:sldId id="270" r:id="rId18"/>
    <p:sldId id="266" r:id="rId19"/>
    <p:sldId id="314" r:id="rId20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5B9BD5"/>
    <a:srgbClr val="4F81BD"/>
    <a:srgbClr val="EAEFF7"/>
    <a:srgbClr val="93B054"/>
    <a:srgbClr val="93B068"/>
    <a:srgbClr val="89A95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中等深淺樣式 2 - 輔色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2DE63D5-997A-4646-A377-4702673A728D}" styleName="淺色樣式 2 - 輔色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1FECB4D8-DB02-4DC6-A0A2-4F2EBAE1DC90}" styleName="中等深淺樣式 1 - 輔色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1E171933-4619-4E11-9A3F-F7608DF75F80}" styleName="中等深淺樣式 1 - 輔色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793D81CF-94F2-401A-BA57-92F5A7B2D0C5}" styleName="中等深淺樣式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FABFCF23-3B69-468F-B69F-88F6DE6A72F2}" styleName="中等深淺樣式 1 - 輔色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7DF18680-E054-41AD-8BC1-D1AEF772440D}" styleName="中等深淺樣式 2 - 輔色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73A0DAA-6AF3-43AB-8588-CEC1D06C72B9}" styleName="中等深淺樣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1707" autoAdjust="0"/>
  </p:normalViewPr>
  <p:slideViewPr>
    <p:cSldViewPr>
      <p:cViewPr varScale="1">
        <p:scale>
          <a:sx n="56" d="100"/>
          <a:sy n="56" d="100"/>
        </p:scale>
        <p:origin x="1508" y="2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D52AC7-6D9E-473F-A642-C7E9F333912F}" type="datetimeFigureOut">
              <a:rPr lang="zh-TW" altLang="en-US" smtClean="0"/>
              <a:t>2023/7/15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9B59BC-053A-4B83-9FB1-0AC74F0CDFC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031069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9B59BC-053A-4B83-9FB1-0AC74F0CDFC3}" type="slidenum">
              <a:rPr lang="zh-TW" altLang="en-US" smtClean="0"/>
              <a:t>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906202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3C29E6-E4CE-4164-B158-CC83C5AC7185}" type="slidenum">
              <a:rPr lang="zh-TW" altLang="en-US" smtClean="0"/>
              <a:pPr/>
              <a:t>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6367805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sz="12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一、種子期 </a:t>
            </a:r>
            <a:r>
              <a:rPr lang="en-US" altLang="zh-TW" sz="12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Seed Stage</a:t>
            </a:r>
          </a:p>
          <a:p>
            <a:r>
              <a:rPr lang="zh-TW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產品初創期，創業者僅有獨特的創意、技術或團隊，急需資金從事產品研發及創建企業。此階段投資風險極高，投資額雖不多，但是對產品、技術、研發、團隊充滿不確定性，投資年限可長達五年以上，倘若案例成功，獲利最高。</a:t>
            </a:r>
          </a:p>
          <a:p>
            <a:r>
              <a:rPr lang="zh-TW" altLang="en-US" sz="12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二、創建期 </a:t>
            </a:r>
            <a:r>
              <a:rPr lang="en-US" altLang="zh-TW" sz="12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Startup Stage</a:t>
            </a:r>
          </a:p>
          <a:p>
            <a:r>
              <a:rPr lang="zh-TW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產品開發完成尚未大量商品化生產，此階段資金主要在購置生產設備、產品的開發及行銷並建立組織管理制度等，此階段風險很高，大部份企業失敗亦在此階段，因為企業並無過去績效記錄，且資金需求亦較迫切。依產業不同，此階段由六個月至四、五年不等。</a:t>
            </a:r>
          </a:p>
          <a:p>
            <a:r>
              <a:rPr lang="zh-TW" altLang="en-US" sz="12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三、擴充期 </a:t>
            </a:r>
            <a:r>
              <a:rPr lang="en-US" altLang="zh-TW" sz="12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Expansion Stage</a:t>
            </a:r>
          </a:p>
          <a:p>
            <a:r>
              <a:rPr lang="zh-TW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產品已被市場肯定，企業為進一步開發產品、擴充設備、量產、存貨規畫及強化行銷力，需要更多資金。但由於企業距離其股票上市還早，若向金融機構融資，須提出保證及擔保品，籌資管道仍屬不易，而創投的資金恰可支應所需。此階段投資期可長可短，大約二至三年，由於企業已有經營績效，投資風險較平穩，因此創投投入最多。</a:t>
            </a:r>
          </a:p>
          <a:p>
            <a:r>
              <a:rPr lang="zh-TW" altLang="en-US" sz="12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四、成熟期 </a:t>
            </a:r>
            <a:r>
              <a:rPr lang="en-US" altLang="zh-TW" sz="12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Mezzanine Stage</a:t>
            </a:r>
          </a:p>
          <a:p>
            <a:r>
              <a:rPr lang="zh-TW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企業營收成長，獲利開始，並準備上市規畫，此階段籌資主要目的在於尋求產能擴充的資金，並引進產業界較具影響力的股東以提高企業知名度，強化企業股東組成。資金運作在改善財務結構及管理制度，為其股票上市</a:t>
            </a:r>
            <a:r>
              <a:rPr lang="en-US" altLang="zh-TW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/</a:t>
            </a:r>
            <a:r>
              <a:rPr lang="zh-TW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櫃作準備。此階段投資風險最低，相對獲利亦較低。</a:t>
            </a:r>
          </a:p>
          <a:p>
            <a:r>
              <a:rPr lang="zh-TW" altLang="en-US" sz="12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五、重整期 </a:t>
            </a:r>
            <a:r>
              <a:rPr lang="en-US" altLang="zh-TW" sz="12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Turnaround Stage</a:t>
            </a:r>
          </a:p>
          <a:p>
            <a:r>
              <a:rPr lang="zh-TW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企業營運困窘並已陷入虧損，除需要資金的投入以支持其營運，尚須尋求協助改善其經營管理，必要時創投須介入企業經營，使企業得以於整頓完成後再出售獲利。創投主要工作在協助企業重擬營運計畫、開發新產品，使其轉虧為盈。由於介入較深，創投通常比較不願參與經營陷入危機的企業，此階段投資額及投資期限亦較難評斷。</a:t>
            </a:r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3C29E6-E4CE-4164-B158-CC83C5AC7185}" type="slidenum">
              <a:rPr lang="zh-TW" altLang="en-US" smtClean="0"/>
              <a:pPr/>
              <a:t>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0574836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3C29E6-E4CE-4164-B158-CC83C5AC7185}" type="slidenum">
              <a:rPr lang="zh-TW" altLang="en-US" smtClean="0"/>
              <a:pPr/>
              <a:t>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0574836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3C29E6-E4CE-4164-B158-CC83C5AC7185}" type="slidenum">
              <a:rPr lang="zh-TW" altLang="en-US" smtClean="0"/>
              <a:pPr/>
              <a:t>16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9295683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3C29E6-E4CE-4164-B158-CC83C5AC7185}" type="slidenum">
              <a:rPr lang="zh-TW" altLang="en-US" smtClean="0"/>
              <a:pPr/>
              <a:t>18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148012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0FCC45A-FA7F-82FF-DA44-2EC10DAA24A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20BBF77F-B153-821E-213E-F0B2F24CE81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TW" altLang="en-US"/>
              <a:t>按一下以編輯母片子標題樣式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BA01243F-E052-05D5-FF85-D32E2FB762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8D2D0-B3A8-4D02-8B33-316911FD8478}" type="datetimeFigureOut">
              <a:rPr lang="zh-TW" altLang="en-US" smtClean="0"/>
              <a:t>2023/7/15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0B9C3EEF-EACC-89CC-6067-9B0CF0AF4D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E213A825-B594-743F-267F-7A1D1A36C9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8F746-D05D-4E09-BC86-380C7096EB6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068912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5795569-D45F-624C-15AE-6460FA6170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33D8786E-217B-C11F-EAA8-07CD5A200EC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BFB1961F-A73F-CC3B-0698-BE5A7CEDD9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8D2D0-B3A8-4D02-8B33-316911FD8478}" type="datetimeFigureOut">
              <a:rPr lang="zh-TW" altLang="en-US" smtClean="0"/>
              <a:t>2023/7/15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D894D4AA-F0D9-2AEE-7538-0D7C2D6E8D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BD47B2DD-AF33-4154-8A96-A1A62E4C77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8F746-D05D-4E09-BC86-380C7096EB6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098758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id="{6F2546D6-1D9E-523F-30B6-68085D9BFCA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6BC6E2F3-0A26-194A-B45B-4B576F222A7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87516218-E328-BFEB-FA5C-3D78FA2493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8D2D0-B3A8-4D02-8B33-316911FD8478}" type="datetimeFigureOut">
              <a:rPr lang="zh-TW" altLang="en-US" smtClean="0"/>
              <a:t>2023/7/15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AA05B6A5-0B91-910F-8614-E1FE0F812C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FDD66C76-C7B3-F10F-38EB-F69A4FC4CD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8F746-D05D-4E09-BC86-380C7096EB6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601071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ts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9">
            <a:extLst>
              <a:ext uri="{FF2B5EF4-FFF2-40B4-BE49-F238E27FC236}">
                <a16:creationId xmlns:a16="http://schemas.microsoft.com/office/drawing/2014/main" id="{23DE32A5-6181-4C51-AD5C-3F1A448478A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42647" y="339510"/>
            <a:ext cx="8679898" cy="724247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5400" b="0" baseline="0">
                <a:solidFill>
                  <a:schemeClr val="accent1"/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040102CF-3DC1-4FBF-A6B6-7990E98E434C}"/>
              </a:ext>
            </a:extLst>
          </p:cNvPr>
          <p:cNvSpPr/>
          <p:nvPr userDrawn="1"/>
        </p:nvSpPr>
        <p:spPr>
          <a:xfrm>
            <a:off x="0" y="6605082"/>
            <a:ext cx="9144000" cy="27699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14E7073-04D6-4156-BAD6-03D7742E4277}"/>
              </a:ext>
            </a:extLst>
          </p:cNvPr>
          <p:cNvSpPr/>
          <p:nvPr userDrawn="1"/>
        </p:nvSpPr>
        <p:spPr>
          <a:xfrm>
            <a:off x="0" y="1"/>
            <a:ext cx="9144000" cy="7782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Isosceles Triangle 4">
            <a:extLst>
              <a:ext uri="{FF2B5EF4-FFF2-40B4-BE49-F238E27FC236}">
                <a16:creationId xmlns:a16="http://schemas.microsoft.com/office/drawing/2014/main" id="{605B5919-1260-4929-BF92-B5876842C4C1}"/>
              </a:ext>
            </a:extLst>
          </p:cNvPr>
          <p:cNvSpPr/>
          <p:nvPr userDrawn="1"/>
        </p:nvSpPr>
        <p:spPr>
          <a:xfrm rot="10800000">
            <a:off x="4440677" y="0"/>
            <a:ext cx="262647" cy="301893"/>
          </a:xfrm>
          <a:prstGeom prst="triangl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756804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altLang="ja-JP" dirty="0"/>
              <a:t>SLIDE TITLE HERE</a:t>
            </a:r>
            <a:endParaRPr kumimoji="1" lang="ja-JP" altLang="en-US" dirty="0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The Power of PowerPoint | thepopp.com</a:t>
            </a:r>
            <a:endParaRPr 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87164BF-D67A-46C0-81D2-5BAF67C00C8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円/楕円 4"/>
          <p:cNvSpPr/>
          <p:nvPr userDrawn="1"/>
        </p:nvSpPr>
        <p:spPr>
          <a:xfrm>
            <a:off x="361950" y="1660207"/>
            <a:ext cx="1885950" cy="2514600"/>
          </a:xfrm>
          <a:prstGeom prst="ellipse">
            <a:avLst/>
          </a:prstGeom>
          <a:solidFill>
            <a:schemeClr val="accent1">
              <a:lumMod val="20000"/>
              <a:lumOff val="80000"/>
              <a:alpha val="30000"/>
            </a:schemeClr>
          </a:solidFill>
          <a:ln w="12700">
            <a:solidFill>
              <a:schemeClr val="accent1"/>
            </a:solidFill>
            <a:prstDash val="dash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24" tIns="22862" rIns="45724" bIns="2286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sz="12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6" name="図プレースホルダー 9"/>
          <p:cNvSpPr>
            <a:spLocks noGrp="1"/>
          </p:cNvSpPr>
          <p:nvPr>
            <p:ph type="pic" sz="quarter" idx="12" hasCustomPrompt="1"/>
          </p:nvPr>
        </p:nvSpPr>
        <p:spPr>
          <a:xfrm>
            <a:off x="446428" y="1772843"/>
            <a:ext cx="1716995" cy="2289327"/>
          </a:xfrm>
          <a:prstGeom prst="ellipse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kumimoji="1" lang="en-US" altLang="ja-JP" dirty="0"/>
              <a:t>Add Image</a:t>
            </a:r>
            <a:endParaRPr kumimoji="1" lang="ja-JP" altLang="en-US" dirty="0"/>
          </a:p>
        </p:txBody>
      </p:sp>
      <p:sp>
        <p:nvSpPr>
          <p:cNvPr id="7" name="円/楕円 6"/>
          <p:cNvSpPr/>
          <p:nvPr userDrawn="1"/>
        </p:nvSpPr>
        <p:spPr>
          <a:xfrm>
            <a:off x="2533650" y="1660207"/>
            <a:ext cx="1885950" cy="2514600"/>
          </a:xfrm>
          <a:prstGeom prst="ellipse">
            <a:avLst/>
          </a:prstGeom>
          <a:solidFill>
            <a:schemeClr val="accent1">
              <a:lumMod val="20000"/>
              <a:lumOff val="80000"/>
              <a:alpha val="30000"/>
            </a:schemeClr>
          </a:solidFill>
          <a:ln w="12700">
            <a:solidFill>
              <a:schemeClr val="accent1"/>
            </a:solidFill>
            <a:prstDash val="dash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24" tIns="22862" rIns="45724" bIns="2286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sz="12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8" name="図プレースホルダー 9"/>
          <p:cNvSpPr>
            <a:spLocks noGrp="1"/>
          </p:cNvSpPr>
          <p:nvPr>
            <p:ph type="pic" sz="quarter" idx="13" hasCustomPrompt="1"/>
          </p:nvPr>
        </p:nvSpPr>
        <p:spPr>
          <a:xfrm>
            <a:off x="2618128" y="1772843"/>
            <a:ext cx="1716995" cy="2289327"/>
          </a:xfrm>
          <a:prstGeom prst="ellipse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kumimoji="1" lang="en-US" altLang="ja-JP" dirty="0"/>
              <a:t>Add Image</a:t>
            </a:r>
            <a:endParaRPr kumimoji="1" lang="ja-JP" altLang="en-US" dirty="0"/>
          </a:p>
        </p:txBody>
      </p:sp>
      <p:sp>
        <p:nvSpPr>
          <p:cNvPr id="9" name="円/楕円 8"/>
          <p:cNvSpPr/>
          <p:nvPr userDrawn="1"/>
        </p:nvSpPr>
        <p:spPr>
          <a:xfrm>
            <a:off x="4705350" y="1634807"/>
            <a:ext cx="1885950" cy="2514600"/>
          </a:xfrm>
          <a:prstGeom prst="ellipse">
            <a:avLst/>
          </a:prstGeom>
          <a:solidFill>
            <a:schemeClr val="accent1">
              <a:lumMod val="20000"/>
              <a:lumOff val="80000"/>
              <a:alpha val="30000"/>
            </a:schemeClr>
          </a:solidFill>
          <a:ln w="12700">
            <a:solidFill>
              <a:schemeClr val="accent1"/>
            </a:solidFill>
            <a:prstDash val="dash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24" tIns="22862" rIns="45724" bIns="2286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sz="12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0" name="図プレースホルダー 9"/>
          <p:cNvSpPr>
            <a:spLocks noGrp="1"/>
          </p:cNvSpPr>
          <p:nvPr>
            <p:ph type="pic" sz="quarter" idx="14" hasCustomPrompt="1"/>
          </p:nvPr>
        </p:nvSpPr>
        <p:spPr>
          <a:xfrm>
            <a:off x="4789828" y="1747443"/>
            <a:ext cx="1716995" cy="2289327"/>
          </a:xfrm>
          <a:prstGeom prst="ellipse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kumimoji="1" lang="en-US" altLang="ja-JP" dirty="0"/>
              <a:t>Add Image</a:t>
            </a:r>
            <a:endParaRPr kumimoji="1" lang="ja-JP" altLang="en-US" dirty="0"/>
          </a:p>
        </p:txBody>
      </p:sp>
      <p:sp>
        <p:nvSpPr>
          <p:cNvPr id="11" name="円/楕円 10"/>
          <p:cNvSpPr/>
          <p:nvPr userDrawn="1"/>
        </p:nvSpPr>
        <p:spPr>
          <a:xfrm>
            <a:off x="6877050" y="1634807"/>
            <a:ext cx="1885950" cy="2514600"/>
          </a:xfrm>
          <a:prstGeom prst="ellipse">
            <a:avLst/>
          </a:prstGeom>
          <a:solidFill>
            <a:schemeClr val="accent1">
              <a:lumMod val="20000"/>
              <a:lumOff val="80000"/>
              <a:alpha val="30000"/>
            </a:schemeClr>
          </a:solidFill>
          <a:ln w="12700">
            <a:solidFill>
              <a:schemeClr val="accent1"/>
            </a:solidFill>
            <a:prstDash val="dash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24" tIns="22862" rIns="45724" bIns="2286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sz="12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2" name="図プレースホルダー 9"/>
          <p:cNvSpPr>
            <a:spLocks noGrp="1"/>
          </p:cNvSpPr>
          <p:nvPr>
            <p:ph type="pic" sz="quarter" idx="15" hasCustomPrompt="1"/>
          </p:nvPr>
        </p:nvSpPr>
        <p:spPr>
          <a:xfrm>
            <a:off x="6961528" y="1747443"/>
            <a:ext cx="1716995" cy="2289327"/>
          </a:xfrm>
          <a:prstGeom prst="ellipse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kumimoji="1" lang="en-US" altLang="ja-JP" dirty="0"/>
              <a:t>Add Image</a:t>
            </a:r>
            <a:endParaRPr kumimoji="1" lang="ja-JP" altLang="en-US" dirty="0"/>
          </a:p>
        </p:txBody>
      </p:sp>
      <p:sp>
        <p:nvSpPr>
          <p:cNvPr id="13" name="テキスト プレースホルダー 6"/>
          <p:cNvSpPr>
            <a:spLocks noGrp="1"/>
          </p:cNvSpPr>
          <p:nvPr>
            <p:ph type="body" sz="quarter" idx="16" hasCustomPrompt="1"/>
          </p:nvPr>
        </p:nvSpPr>
        <p:spPr>
          <a:xfrm>
            <a:off x="342900" y="4322604"/>
            <a:ext cx="1943100" cy="462553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 algn="ctr">
              <a:buNone/>
              <a:defRPr sz="1600" baseline="0">
                <a:solidFill>
                  <a:schemeClr val="accent1"/>
                </a:solidFill>
                <a:latin typeface="+mj-lt"/>
              </a:defRPr>
            </a:lvl1pPr>
          </a:lstStyle>
          <a:p>
            <a:pPr lvl="0"/>
            <a:r>
              <a:rPr kumimoji="1" lang="en-US" altLang="ja-JP" dirty="0"/>
              <a:t>TEXT HERE</a:t>
            </a:r>
            <a:endParaRPr kumimoji="1" lang="ja-JP" altLang="en-US" dirty="0"/>
          </a:p>
        </p:txBody>
      </p:sp>
      <p:sp>
        <p:nvSpPr>
          <p:cNvPr id="14" name="テキスト プレースホルダー 6"/>
          <p:cNvSpPr>
            <a:spLocks noGrp="1"/>
          </p:cNvSpPr>
          <p:nvPr>
            <p:ph type="body" sz="quarter" idx="17" hasCustomPrompt="1"/>
          </p:nvPr>
        </p:nvSpPr>
        <p:spPr>
          <a:xfrm>
            <a:off x="2514600" y="4322604"/>
            <a:ext cx="1943100" cy="462553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 algn="ctr">
              <a:buNone/>
              <a:defRPr sz="1600" baseline="0">
                <a:solidFill>
                  <a:schemeClr val="accent1"/>
                </a:solidFill>
                <a:latin typeface="+mj-lt"/>
              </a:defRPr>
            </a:lvl1pPr>
          </a:lstStyle>
          <a:p>
            <a:pPr lvl="0"/>
            <a:r>
              <a:rPr kumimoji="1" lang="en-US" altLang="ja-JP" dirty="0"/>
              <a:t>TEXT HERE</a:t>
            </a:r>
            <a:endParaRPr kumimoji="1" lang="ja-JP" altLang="en-US" dirty="0"/>
          </a:p>
        </p:txBody>
      </p:sp>
      <p:sp>
        <p:nvSpPr>
          <p:cNvPr id="15" name="テキスト プレースホルダー 6"/>
          <p:cNvSpPr>
            <a:spLocks noGrp="1"/>
          </p:cNvSpPr>
          <p:nvPr>
            <p:ph type="body" sz="quarter" idx="18" hasCustomPrompt="1"/>
          </p:nvPr>
        </p:nvSpPr>
        <p:spPr>
          <a:xfrm>
            <a:off x="4724400" y="4322604"/>
            <a:ext cx="1943100" cy="462553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 algn="ctr">
              <a:buNone/>
              <a:defRPr sz="1600" baseline="0">
                <a:solidFill>
                  <a:schemeClr val="accent1"/>
                </a:solidFill>
                <a:latin typeface="+mj-lt"/>
              </a:defRPr>
            </a:lvl1pPr>
          </a:lstStyle>
          <a:p>
            <a:pPr lvl="0"/>
            <a:r>
              <a:rPr kumimoji="1" lang="en-US" altLang="ja-JP" dirty="0"/>
              <a:t>TEXT HERE</a:t>
            </a:r>
            <a:endParaRPr kumimoji="1" lang="ja-JP" altLang="en-US" dirty="0"/>
          </a:p>
        </p:txBody>
      </p:sp>
      <p:sp>
        <p:nvSpPr>
          <p:cNvPr id="16" name="テキスト プレースホルダー 6"/>
          <p:cNvSpPr>
            <a:spLocks noGrp="1"/>
          </p:cNvSpPr>
          <p:nvPr>
            <p:ph type="body" sz="quarter" idx="19" hasCustomPrompt="1"/>
          </p:nvPr>
        </p:nvSpPr>
        <p:spPr>
          <a:xfrm>
            <a:off x="6896100" y="4322604"/>
            <a:ext cx="1943100" cy="462553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 algn="ctr">
              <a:buNone/>
              <a:defRPr sz="1600" baseline="0">
                <a:solidFill>
                  <a:schemeClr val="accent1"/>
                </a:solidFill>
                <a:latin typeface="+mj-lt"/>
              </a:defRPr>
            </a:lvl1pPr>
          </a:lstStyle>
          <a:p>
            <a:pPr lvl="0"/>
            <a:r>
              <a:rPr kumimoji="1" lang="en-US" altLang="ja-JP" dirty="0"/>
              <a:t>TEXT HERE</a:t>
            </a:r>
            <a:endParaRPr kumimoji="1" lang="ja-JP" altLang="en-US" dirty="0"/>
          </a:p>
        </p:txBody>
      </p:sp>
      <p:sp>
        <p:nvSpPr>
          <p:cNvPr id="17" name="テキスト プレースホルダー 11"/>
          <p:cNvSpPr>
            <a:spLocks noGrp="1"/>
          </p:cNvSpPr>
          <p:nvPr>
            <p:ph type="body" sz="quarter" idx="20" hasCustomPrompt="1"/>
          </p:nvPr>
        </p:nvSpPr>
        <p:spPr>
          <a:xfrm>
            <a:off x="342900" y="4695147"/>
            <a:ext cx="1962792" cy="1248453"/>
          </a:xfrm>
        </p:spPr>
        <p:txBody>
          <a:bodyPr anchor="t">
            <a:noAutofit/>
          </a:bodyPr>
          <a:lstStyle>
            <a:lvl1pPr algn="l">
              <a:lnSpc>
                <a:spcPct val="120000"/>
              </a:lnSpc>
              <a:defRPr sz="100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altLang="ja-JP" dirty="0"/>
              <a:t>Text Here</a:t>
            </a:r>
            <a:endParaRPr lang="en-US" dirty="0"/>
          </a:p>
        </p:txBody>
      </p:sp>
      <p:sp>
        <p:nvSpPr>
          <p:cNvPr id="18" name="テキスト プレースホルダー 11"/>
          <p:cNvSpPr>
            <a:spLocks noGrp="1"/>
          </p:cNvSpPr>
          <p:nvPr>
            <p:ph type="body" sz="quarter" idx="21" hasCustomPrompt="1"/>
          </p:nvPr>
        </p:nvSpPr>
        <p:spPr>
          <a:xfrm>
            <a:off x="2514600" y="4695147"/>
            <a:ext cx="1962792" cy="1248453"/>
          </a:xfrm>
        </p:spPr>
        <p:txBody>
          <a:bodyPr anchor="t">
            <a:noAutofit/>
          </a:bodyPr>
          <a:lstStyle>
            <a:lvl1pPr algn="l">
              <a:lnSpc>
                <a:spcPct val="120000"/>
              </a:lnSpc>
              <a:defRPr sz="100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altLang="ja-JP" dirty="0"/>
              <a:t>Text Here</a:t>
            </a:r>
            <a:endParaRPr lang="en-US" dirty="0"/>
          </a:p>
        </p:txBody>
      </p:sp>
      <p:sp>
        <p:nvSpPr>
          <p:cNvPr id="19" name="テキスト プレースホルダー 11"/>
          <p:cNvSpPr>
            <a:spLocks noGrp="1"/>
          </p:cNvSpPr>
          <p:nvPr>
            <p:ph type="body" sz="quarter" idx="22" hasCustomPrompt="1"/>
          </p:nvPr>
        </p:nvSpPr>
        <p:spPr>
          <a:xfrm>
            <a:off x="4724400" y="4695147"/>
            <a:ext cx="1962792" cy="1248453"/>
          </a:xfrm>
        </p:spPr>
        <p:txBody>
          <a:bodyPr anchor="t">
            <a:noAutofit/>
          </a:bodyPr>
          <a:lstStyle>
            <a:lvl1pPr algn="l">
              <a:lnSpc>
                <a:spcPct val="120000"/>
              </a:lnSpc>
              <a:defRPr sz="100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altLang="ja-JP" dirty="0"/>
              <a:t>Text Here</a:t>
            </a:r>
            <a:endParaRPr lang="en-US" dirty="0"/>
          </a:p>
        </p:txBody>
      </p:sp>
      <p:sp>
        <p:nvSpPr>
          <p:cNvPr id="20" name="テキスト プレースホルダー 11"/>
          <p:cNvSpPr>
            <a:spLocks noGrp="1"/>
          </p:cNvSpPr>
          <p:nvPr>
            <p:ph type="body" sz="quarter" idx="23" hasCustomPrompt="1"/>
          </p:nvPr>
        </p:nvSpPr>
        <p:spPr>
          <a:xfrm>
            <a:off x="6896100" y="4695147"/>
            <a:ext cx="1962792" cy="1248453"/>
          </a:xfrm>
        </p:spPr>
        <p:txBody>
          <a:bodyPr anchor="t">
            <a:noAutofit/>
          </a:bodyPr>
          <a:lstStyle>
            <a:lvl1pPr algn="l">
              <a:lnSpc>
                <a:spcPct val="120000"/>
              </a:lnSpc>
              <a:defRPr sz="100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altLang="ja-JP" dirty="0"/>
              <a:t>Text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37423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" presetClass="entr" presetSubtype="4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4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49" presetClass="entr" presetSubtype="0" decel="10000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49" presetClass="entr" presetSubtype="0" decel="10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000"/>
                            </p:stCondLst>
                            <p:childTnLst>
                              <p:par>
                                <p:cTn id="40" presetID="2" presetClass="entr" presetSubtype="4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2" presetClass="entr" presetSubtype="4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2500"/>
                            </p:stCondLst>
                            <p:childTnLst>
                              <p:par>
                                <p:cTn id="49" presetID="49" presetClass="entr" presetSubtype="0" decel="10000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49" presetClass="entr" presetSubtype="0" decel="10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3500"/>
                            </p:stCondLst>
                            <p:childTnLst>
                              <p:par>
                                <p:cTn id="62" presetID="2" presetClass="entr" presetSubtype="4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6" presetID="2" presetClass="entr" presetSubtype="4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4000"/>
                            </p:stCondLst>
                            <p:childTnLst>
                              <p:par>
                                <p:cTn id="71" presetID="49" presetClass="entr" presetSubtype="0" decel="10000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49" presetClass="entr" presetSubtype="0" decel="10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5000"/>
                            </p:stCondLst>
                            <p:childTnLst>
                              <p:par>
                                <p:cTn id="84" presetID="2" presetClass="entr" presetSubtype="4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8" presetID="2" presetClass="entr" presetSubtype="4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  <p:bldP spid="7" grpId="0" animBg="1"/>
      <p:bldP spid="8" grpId="0"/>
      <p:bldP spid="9" grpId="0" animBg="1"/>
      <p:bldP spid="10" grpId="0"/>
      <p:bldP spid="11" grpId="0" animBg="1"/>
      <p:bldP spid="12" grpId="0"/>
      <p:bldP spid="13" grpId="0">
        <p:tmplLst>
          <p:tmpl>
            <p:tnLst>
              <p:par>
                <p:cTn presetID="2" presetClass="entr" presetSubtype="4" decel="10000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1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1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14" grpId="0">
        <p:tmplLst>
          <p:tmpl>
            <p:tnLst>
              <p:par>
                <p:cTn presetID="2" presetClass="entr" presetSubtype="4" decel="10000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14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14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15" grpId="0">
        <p:tmplLst>
          <p:tmpl>
            <p:tnLst>
              <p:par>
                <p:cTn presetID="2" presetClass="entr" presetSubtype="4" decel="10000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15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15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16" grpId="0">
        <p:tmplLst>
          <p:tmpl>
            <p:tnLst>
              <p:par>
                <p:cTn presetID="2" presetClass="entr" presetSubtype="4" decel="10000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16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16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17" grpId="0">
        <p:tmplLst>
          <p:tmpl>
            <p:tnLst>
              <p:par>
                <p:cTn presetID="2" presetClass="entr" presetSubtype="4" decel="10000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1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1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18" grpId="0">
        <p:tmplLst>
          <p:tmpl>
            <p:tnLst>
              <p:par>
                <p:cTn presetID="2" presetClass="entr" presetSubtype="4" decel="10000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18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18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19" grpId="0">
        <p:tmplLst>
          <p:tmpl>
            <p:tnLst>
              <p:par>
                <p:cTn presetID="2" presetClass="entr" presetSubtype="4" decel="10000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19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1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20" grpId="0">
        <p:tmplLst>
          <p:tmpl>
            <p:tnLst>
              <p:par>
                <p:cTn presetID="2" presetClass="entr" presetSubtype="4" decel="10000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20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20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F797E773-63C2-090C-7FFE-0AD2930157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D15ED552-754D-3C62-6FF6-CA806C3B67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25E1E759-6748-10CF-1593-43E8897762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8D2D0-B3A8-4D02-8B33-316911FD8478}" type="datetimeFigureOut">
              <a:rPr lang="zh-TW" altLang="en-US" smtClean="0"/>
              <a:t>2023/7/15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8BA122CF-C11D-C0F5-ACC4-4A4D39BC5A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1C3EB985-D855-AB64-58ED-F9FD69E43A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8F746-D05D-4E09-BC86-380C7096EB6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246251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E88A686-4F32-FE83-1DDF-6DF7A744C6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9158284F-0684-53FD-0ED1-F482F73456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E191E184-4E72-9EA2-9398-245C7AF7A0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8D2D0-B3A8-4D02-8B33-316911FD8478}" type="datetimeFigureOut">
              <a:rPr lang="zh-TW" altLang="en-US" smtClean="0"/>
              <a:t>2023/7/15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D033088F-C6D8-BABE-197B-ED68279392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D6F82EDD-0432-B1C0-7492-ABB4807FD2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8F746-D05D-4E09-BC86-380C7096EB6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83116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7A09116A-633B-6E41-BF34-9B895A2702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3A5A2525-4868-1006-EEE9-6BEC3CDF687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6EE1ED5F-E465-046F-CEA6-AC903A16521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05501C41-09A9-0C79-FAFB-710545AE38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8D2D0-B3A8-4D02-8B33-316911FD8478}" type="datetimeFigureOut">
              <a:rPr lang="zh-TW" altLang="en-US" smtClean="0"/>
              <a:t>2023/7/15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07A12410-59DF-A23F-67B3-F7C7A83BCD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4AF03D33-D754-BBF8-A9DE-7171370744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8F746-D05D-4E09-BC86-380C7096EB6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879802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0E8D843-13CC-EF4F-2839-892747948A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BCFF4A0D-93D7-DF9D-B113-A127A5AE91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FACCC056-05D3-1957-D7B7-BCE393AF511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40EE6349-1986-A36F-772A-2AC24ED89BE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E18BD256-B209-F554-D4ED-429BFB724DA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id="{92589F97-B50B-F288-C790-813D759930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8D2D0-B3A8-4D02-8B33-316911FD8478}" type="datetimeFigureOut">
              <a:rPr lang="zh-TW" altLang="en-US" smtClean="0"/>
              <a:t>2023/7/15</a:t>
            </a:fld>
            <a:endParaRPr lang="zh-TW" altLang="en-US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id="{16C9F7CC-DBAE-B06F-3B79-B435AEDE0E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id="{B12A6803-A411-0DC5-06C3-CAAA8BDCFC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8F746-D05D-4E09-BC86-380C7096EB6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90247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1E4F7BE-9A98-C8BB-BF3F-19E1C09776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D8422454-D9D9-561F-DC77-EEC8D21B40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8D2D0-B3A8-4D02-8B33-316911FD8478}" type="datetimeFigureOut">
              <a:rPr lang="zh-TW" altLang="en-US" smtClean="0"/>
              <a:t>2023/7/15</a:t>
            </a:fld>
            <a:endParaRPr lang="zh-TW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DD3741AC-F032-EF8D-9BA2-3D42E35B75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8036D13E-3CED-1EBF-01B5-CEC061894D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8F746-D05D-4E09-BC86-380C7096EB6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420209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B77881E4-575C-4F3D-0EBD-FAE9990024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8D2D0-B3A8-4D02-8B33-316911FD8478}" type="datetimeFigureOut">
              <a:rPr lang="zh-TW" altLang="en-US" smtClean="0"/>
              <a:t>2023/7/15</a:t>
            </a:fld>
            <a:endParaRPr lang="zh-TW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D5A673EC-0A8D-97C6-0EC2-4D386892BA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3020361D-D491-D7D0-7F8A-02DA3CE56E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8F746-D05D-4E09-BC86-380C7096EB6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368815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0CBC1FE-143C-0E2B-1745-D0649924B1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203A4592-7945-6574-D0C6-B188E89C0C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12C30754-A037-37DD-F223-2100ECBB615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CD95A69C-3BE3-29BC-0101-16B833A735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8D2D0-B3A8-4D02-8B33-316911FD8478}" type="datetimeFigureOut">
              <a:rPr lang="zh-TW" altLang="en-US" smtClean="0"/>
              <a:t>2023/7/15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9DC48BC7-1F3C-3130-460E-8002FEAE00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35E3B855-9CF4-ADAC-63D5-77BA92EB18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8F746-D05D-4E09-BC86-380C7096EB6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665036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7B11DBF1-FA06-8FEE-6EB4-A39E4C6CF9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id="{F1DC51B1-424E-E0C0-7998-DFFFFB57162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zh-TW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B91D7427-5736-8FF2-F78A-20C2907C89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59A2A995-219D-DDA7-EAF6-AE77B8502B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8D2D0-B3A8-4D02-8B33-316911FD8478}" type="datetimeFigureOut">
              <a:rPr lang="zh-TW" altLang="en-US" smtClean="0"/>
              <a:t>2023/7/15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8C456C56-8781-542A-81E8-103039348A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63A30682-0B64-A31F-9C56-7A2B35AB1C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8F746-D05D-4E09-BC86-380C7096EB6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458879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F650AF3E-A503-573D-A9EE-3F0F91B81F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4D82853C-0B29-92D7-C0B8-A55F645DC4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D5CE2102-0A2B-5973-C15B-74A52AC9427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38D2D0-B3A8-4D02-8B33-316911FD8478}" type="datetimeFigureOut">
              <a:rPr lang="zh-TW" altLang="en-US" smtClean="0"/>
              <a:t>2023/7/15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0CF1F5D0-5227-5C08-F4A6-FE639E1DEA4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E85BBB5D-4E53-688B-21F3-75144DE41E3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B8F746-D05D-4E09-BC86-380C7096EB6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68859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99" r:id="rId2"/>
    <p:sldLayoutId id="2147483700" r:id="rId3"/>
    <p:sldLayoutId id="2147483701" r:id="rId4"/>
    <p:sldLayoutId id="2147483702" r:id="rId5"/>
    <p:sldLayoutId id="2147483703" r:id="rId6"/>
    <p:sldLayoutId id="2147483704" r:id="rId7"/>
    <p:sldLayoutId id="2147483705" r:id="rId8"/>
    <p:sldLayoutId id="2147483706" r:id="rId9"/>
    <p:sldLayoutId id="2147483707" r:id="rId10"/>
    <p:sldLayoutId id="2147483708" r:id="rId11"/>
    <p:sldLayoutId id="2147483709" r:id="rId12"/>
    <p:sldLayoutId id="2147483710" r:id="rId13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2">
            <a:extLst>
              <a:ext uri="{FF2B5EF4-FFF2-40B4-BE49-F238E27FC236}">
                <a16:creationId xmlns:a16="http://schemas.microsoft.com/office/drawing/2014/main" id="{6560D5D2-0168-12DF-3A81-5BD83B3E6AE7}"/>
              </a:ext>
            </a:extLst>
          </p:cNvPr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zh-TW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87164BF-D67A-46C0-81D2-5BAF67C00C80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5" name="タイトル 14">
            <a:extLst>
              <a:ext uri="{FF2B5EF4-FFF2-40B4-BE49-F238E27FC236}">
                <a16:creationId xmlns:a16="http://schemas.microsoft.com/office/drawing/2014/main" id="{23EB438D-CFCF-8E7C-25E3-B190225B3D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59299" y="1028734"/>
            <a:ext cx="5176024" cy="779709"/>
          </a:xfrm>
        </p:spPr>
        <p:txBody>
          <a:bodyPr>
            <a:normAutofit/>
          </a:bodyPr>
          <a:lstStyle/>
          <a:p>
            <a:r>
              <a:rPr kumimoji="1" lang="zh-TW" altLang="en-US" sz="4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公司名稱</a:t>
            </a:r>
            <a:endParaRPr kumimoji="1" lang="ja-JP" altLang="en-US" sz="40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6" name="テキスト プレースホルダー 20">
            <a:extLst>
              <a:ext uri="{FF2B5EF4-FFF2-40B4-BE49-F238E27FC236}">
                <a16:creationId xmlns:a16="http://schemas.microsoft.com/office/drawing/2014/main" id="{9F62EDFC-B004-F945-2EF1-77FEDFF8B48F}"/>
              </a:ext>
            </a:extLst>
          </p:cNvPr>
          <p:cNvSpPr txBox="1">
            <a:spLocks/>
          </p:cNvSpPr>
          <p:nvPr/>
        </p:nvSpPr>
        <p:spPr>
          <a:xfrm>
            <a:off x="3806848" y="1928834"/>
            <a:ext cx="4770944" cy="515469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kumimoji="1" lang="zh-TW" altLang="en-US" sz="3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營運計劃書</a:t>
            </a:r>
            <a:endParaRPr kumimoji="1" lang="ja-JP" altLang="en-US" sz="36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grpSp>
        <p:nvGrpSpPr>
          <p:cNvPr id="8" name="グループ化 3">
            <a:extLst>
              <a:ext uri="{FF2B5EF4-FFF2-40B4-BE49-F238E27FC236}">
                <a16:creationId xmlns:a16="http://schemas.microsoft.com/office/drawing/2014/main" id="{F49650B2-2D11-941E-07F4-D11A4A02FF92}"/>
              </a:ext>
            </a:extLst>
          </p:cNvPr>
          <p:cNvGrpSpPr/>
          <p:nvPr/>
        </p:nvGrpSpPr>
        <p:grpSpPr>
          <a:xfrm>
            <a:off x="3559299" y="5735520"/>
            <a:ext cx="807303" cy="809966"/>
            <a:chOff x="7181746" y="6814644"/>
            <a:chExt cx="1614466" cy="1619791"/>
          </a:xfrm>
        </p:grpSpPr>
        <p:sp>
          <p:nvSpPr>
            <p:cNvPr id="9" name="円/楕円 31">
              <a:extLst>
                <a:ext uri="{FF2B5EF4-FFF2-40B4-BE49-F238E27FC236}">
                  <a16:creationId xmlns:a16="http://schemas.microsoft.com/office/drawing/2014/main" id="{14B78263-9327-CE78-A547-013D038BC475}"/>
                </a:ext>
              </a:extLst>
            </p:cNvPr>
            <p:cNvSpPr/>
            <p:nvPr/>
          </p:nvSpPr>
          <p:spPr>
            <a:xfrm>
              <a:off x="7181746" y="6821523"/>
              <a:ext cx="1612912" cy="1612912"/>
            </a:xfrm>
            <a:prstGeom prst="ellipse">
              <a:avLst/>
            </a:prstGeom>
            <a:solidFill>
              <a:schemeClr val="tx1">
                <a:lumMod val="20000"/>
                <a:lumOff val="80000"/>
              </a:schemeClr>
            </a:solidFill>
            <a:ln w="98425" cmpd="thinThick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900"/>
            </a:p>
          </p:txBody>
        </p:sp>
        <p:sp>
          <p:nvSpPr>
            <p:cNvPr id="10" name="パイ 32">
              <a:extLst>
                <a:ext uri="{FF2B5EF4-FFF2-40B4-BE49-F238E27FC236}">
                  <a16:creationId xmlns:a16="http://schemas.microsoft.com/office/drawing/2014/main" id="{F56AF195-8708-E8A0-585F-7B7ADE7B2639}"/>
                </a:ext>
              </a:extLst>
            </p:cNvPr>
            <p:cNvSpPr/>
            <p:nvPr/>
          </p:nvSpPr>
          <p:spPr>
            <a:xfrm rot="16200000">
              <a:off x="7182163" y="6814644"/>
              <a:ext cx="1614049" cy="1614049"/>
            </a:xfrm>
            <a:prstGeom prst="pie">
              <a:avLst>
                <a:gd name="adj1" fmla="val 0"/>
                <a:gd name="adj2" fmla="val 12173193"/>
              </a:avLst>
            </a:prstGeom>
            <a:solidFill>
              <a:schemeClr val="accent1"/>
            </a:solidFill>
            <a:ln w="98425" cmpd="thinThick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900" dirty="0">
                <a:solidFill>
                  <a:schemeClr val="tx1"/>
                </a:solidFill>
              </a:endParaRPr>
            </a:p>
          </p:txBody>
        </p:sp>
        <p:sp>
          <p:nvSpPr>
            <p:cNvPr id="11" name="円/楕円 33">
              <a:extLst>
                <a:ext uri="{FF2B5EF4-FFF2-40B4-BE49-F238E27FC236}">
                  <a16:creationId xmlns:a16="http://schemas.microsoft.com/office/drawing/2014/main" id="{D76D0C8F-3CC7-416A-D9F6-81BA2103CABA}"/>
                </a:ext>
              </a:extLst>
            </p:cNvPr>
            <p:cNvSpPr/>
            <p:nvPr/>
          </p:nvSpPr>
          <p:spPr>
            <a:xfrm>
              <a:off x="7291609" y="6930401"/>
              <a:ext cx="1395155" cy="1395155"/>
            </a:xfrm>
            <a:prstGeom prst="ellipse">
              <a:avLst/>
            </a:prstGeom>
            <a:solidFill>
              <a:schemeClr val="bg1"/>
            </a:solidFill>
            <a:ln w="98425" cmpd="thinThick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900" dirty="0"/>
            </a:p>
          </p:txBody>
        </p:sp>
      </p:grpSp>
      <p:grpSp>
        <p:nvGrpSpPr>
          <p:cNvPr id="12" name="グループ化 5">
            <a:extLst>
              <a:ext uri="{FF2B5EF4-FFF2-40B4-BE49-F238E27FC236}">
                <a16:creationId xmlns:a16="http://schemas.microsoft.com/office/drawing/2014/main" id="{4F6C525B-7422-472C-297F-729EB54D3E27}"/>
              </a:ext>
            </a:extLst>
          </p:cNvPr>
          <p:cNvGrpSpPr/>
          <p:nvPr/>
        </p:nvGrpSpPr>
        <p:grpSpPr>
          <a:xfrm>
            <a:off x="4651820" y="5728946"/>
            <a:ext cx="807303" cy="809966"/>
            <a:chOff x="9297151" y="6814644"/>
            <a:chExt cx="1614466" cy="1619791"/>
          </a:xfrm>
        </p:grpSpPr>
        <p:sp>
          <p:nvSpPr>
            <p:cNvPr id="13" name="円/楕円 36">
              <a:extLst>
                <a:ext uri="{FF2B5EF4-FFF2-40B4-BE49-F238E27FC236}">
                  <a16:creationId xmlns:a16="http://schemas.microsoft.com/office/drawing/2014/main" id="{52AF5230-0CCA-5BB7-69A7-41AC26F8FE54}"/>
                </a:ext>
              </a:extLst>
            </p:cNvPr>
            <p:cNvSpPr/>
            <p:nvPr/>
          </p:nvSpPr>
          <p:spPr>
            <a:xfrm>
              <a:off x="9297151" y="6821523"/>
              <a:ext cx="1612912" cy="1612912"/>
            </a:xfrm>
            <a:prstGeom prst="ellipse">
              <a:avLst/>
            </a:prstGeom>
            <a:solidFill>
              <a:schemeClr val="tx1">
                <a:lumMod val="20000"/>
                <a:lumOff val="80000"/>
              </a:schemeClr>
            </a:solidFill>
            <a:ln w="98425" cmpd="thinThick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900"/>
            </a:p>
          </p:txBody>
        </p:sp>
        <p:sp>
          <p:nvSpPr>
            <p:cNvPr id="14" name="パイ 37">
              <a:extLst>
                <a:ext uri="{FF2B5EF4-FFF2-40B4-BE49-F238E27FC236}">
                  <a16:creationId xmlns:a16="http://schemas.microsoft.com/office/drawing/2014/main" id="{490FB67B-527F-AFF3-37BE-150F3ACB5B61}"/>
                </a:ext>
              </a:extLst>
            </p:cNvPr>
            <p:cNvSpPr/>
            <p:nvPr/>
          </p:nvSpPr>
          <p:spPr>
            <a:xfrm rot="16200000">
              <a:off x="9297568" y="6814644"/>
              <a:ext cx="1614049" cy="1614049"/>
            </a:xfrm>
            <a:prstGeom prst="pie">
              <a:avLst>
                <a:gd name="adj1" fmla="val 0"/>
                <a:gd name="adj2" fmla="val 19445298"/>
              </a:avLst>
            </a:prstGeom>
            <a:solidFill>
              <a:schemeClr val="accent1"/>
            </a:solidFill>
            <a:ln w="98425" cmpd="thinThick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900">
                <a:solidFill>
                  <a:schemeClr val="tx1"/>
                </a:solidFill>
              </a:endParaRPr>
            </a:p>
          </p:txBody>
        </p:sp>
        <p:sp>
          <p:nvSpPr>
            <p:cNvPr id="15" name="円/楕円 38">
              <a:extLst>
                <a:ext uri="{FF2B5EF4-FFF2-40B4-BE49-F238E27FC236}">
                  <a16:creationId xmlns:a16="http://schemas.microsoft.com/office/drawing/2014/main" id="{9622A02A-0D63-2158-9757-BD633F4C990F}"/>
                </a:ext>
              </a:extLst>
            </p:cNvPr>
            <p:cNvSpPr/>
            <p:nvPr/>
          </p:nvSpPr>
          <p:spPr>
            <a:xfrm>
              <a:off x="9407014" y="6930401"/>
              <a:ext cx="1395155" cy="1395155"/>
            </a:xfrm>
            <a:prstGeom prst="ellipse">
              <a:avLst/>
            </a:prstGeom>
            <a:solidFill>
              <a:schemeClr val="bg1"/>
            </a:solidFill>
            <a:ln w="98425" cmpd="thinThick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900" dirty="0"/>
            </a:p>
          </p:txBody>
        </p:sp>
      </p:grpSp>
      <p:grpSp>
        <p:nvGrpSpPr>
          <p:cNvPr id="16" name="グループ化 7">
            <a:extLst>
              <a:ext uri="{FF2B5EF4-FFF2-40B4-BE49-F238E27FC236}">
                <a16:creationId xmlns:a16="http://schemas.microsoft.com/office/drawing/2014/main" id="{2B541D20-96F0-F25C-0621-CCAF5FFA44CD}"/>
              </a:ext>
            </a:extLst>
          </p:cNvPr>
          <p:cNvGrpSpPr/>
          <p:nvPr/>
        </p:nvGrpSpPr>
        <p:grpSpPr>
          <a:xfrm>
            <a:off x="6888024" y="5735519"/>
            <a:ext cx="807303" cy="809966"/>
            <a:chOff x="13527961" y="6814644"/>
            <a:chExt cx="1614466" cy="1619791"/>
          </a:xfrm>
        </p:grpSpPr>
        <p:sp>
          <p:nvSpPr>
            <p:cNvPr id="17" name="円/楕円 40">
              <a:extLst>
                <a:ext uri="{FF2B5EF4-FFF2-40B4-BE49-F238E27FC236}">
                  <a16:creationId xmlns:a16="http://schemas.microsoft.com/office/drawing/2014/main" id="{F9D5D488-3330-5778-3023-A1CC6D2A62AF}"/>
                </a:ext>
              </a:extLst>
            </p:cNvPr>
            <p:cNvSpPr/>
            <p:nvPr/>
          </p:nvSpPr>
          <p:spPr>
            <a:xfrm>
              <a:off x="13527961" y="6821523"/>
              <a:ext cx="1612912" cy="1612912"/>
            </a:xfrm>
            <a:prstGeom prst="ellipse">
              <a:avLst/>
            </a:prstGeom>
            <a:solidFill>
              <a:schemeClr val="tx1">
                <a:lumMod val="20000"/>
                <a:lumOff val="80000"/>
              </a:schemeClr>
            </a:solidFill>
            <a:ln w="98425" cmpd="thinThick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900" dirty="0"/>
            </a:p>
          </p:txBody>
        </p:sp>
        <p:sp>
          <p:nvSpPr>
            <p:cNvPr id="18" name="パイ 41">
              <a:extLst>
                <a:ext uri="{FF2B5EF4-FFF2-40B4-BE49-F238E27FC236}">
                  <a16:creationId xmlns:a16="http://schemas.microsoft.com/office/drawing/2014/main" id="{66D03A38-21BA-3010-2FA8-F895B28A65FB}"/>
                </a:ext>
              </a:extLst>
            </p:cNvPr>
            <p:cNvSpPr/>
            <p:nvPr/>
          </p:nvSpPr>
          <p:spPr>
            <a:xfrm rot="16200000">
              <a:off x="13528378" y="6814644"/>
              <a:ext cx="1614049" cy="1614049"/>
            </a:xfrm>
            <a:prstGeom prst="pie">
              <a:avLst>
                <a:gd name="adj1" fmla="val 0"/>
                <a:gd name="adj2" fmla="val 20130797"/>
              </a:avLst>
            </a:prstGeom>
            <a:solidFill>
              <a:schemeClr val="accent1"/>
            </a:solidFill>
            <a:ln w="98425" cmpd="thinThick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900" dirty="0">
                <a:solidFill>
                  <a:schemeClr val="tx1"/>
                </a:solidFill>
              </a:endParaRPr>
            </a:p>
          </p:txBody>
        </p:sp>
        <p:sp>
          <p:nvSpPr>
            <p:cNvPr id="19" name="円/楕円 42">
              <a:extLst>
                <a:ext uri="{FF2B5EF4-FFF2-40B4-BE49-F238E27FC236}">
                  <a16:creationId xmlns:a16="http://schemas.microsoft.com/office/drawing/2014/main" id="{82778C1D-F543-5D4B-3D12-F83EB56391B1}"/>
                </a:ext>
              </a:extLst>
            </p:cNvPr>
            <p:cNvSpPr/>
            <p:nvPr/>
          </p:nvSpPr>
          <p:spPr>
            <a:xfrm>
              <a:off x="13637824" y="6930401"/>
              <a:ext cx="1395155" cy="1395155"/>
            </a:xfrm>
            <a:prstGeom prst="ellipse">
              <a:avLst/>
            </a:prstGeom>
            <a:solidFill>
              <a:schemeClr val="bg1"/>
            </a:solidFill>
            <a:ln w="98425" cmpd="thinThick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900"/>
            </a:p>
          </p:txBody>
        </p:sp>
      </p:grpSp>
      <p:grpSp>
        <p:nvGrpSpPr>
          <p:cNvPr id="20" name="グループ化 6">
            <a:extLst>
              <a:ext uri="{FF2B5EF4-FFF2-40B4-BE49-F238E27FC236}">
                <a16:creationId xmlns:a16="http://schemas.microsoft.com/office/drawing/2014/main" id="{93919EAF-8A9F-A1E0-B5E5-B3F0A0AB9524}"/>
              </a:ext>
            </a:extLst>
          </p:cNvPr>
          <p:cNvGrpSpPr/>
          <p:nvPr/>
        </p:nvGrpSpPr>
        <p:grpSpPr>
          <a:xfrm>
            <a:off x="5788668" y="5681076"/>
            <a:ext cx="807303" cy="809966"/>
            <a:chOff x="11412556" y="6814644"/>
            <a:chExt cx="1614466" cy="1619791"/>
          </a:xfrm>
        </p:grpSpPr>
        <p:sp>
          <p:nvSpPr>
            <p:cNvPr id="21" name="円/楕円 44">
              <a:extLst>
                <a:ext uri="{FF2B5EF4-FFF2-40B4-BE49-F238E27FC236}">
                  <a16:creationId xmlns:a16="http://schemas.microsoft.com/office/drawing/2014/main" id="{68A45D40-729A-231A-AC50-BDAF4F9983FC}"/>
                </a:ext>
              </a:extLst>
            </p:cNvPr>
            <p:cNvSpPr/>
            <p:nvPr/>
          </p:nvSpPr>
          <p:spPr>
            <a:xfrm>
              <a:off x="11412556" y="6821523"/>
              <a:ext cx="1612912" cy="1612912"/>
            </a:xfrm>
            <a:prstGeom prst="ellipse">
              <a:avLst/>
            </a:prstGeom>
            <a:solidFill>
              <a:schemeClr val="tx1">
                <a:lumMod val="20000"/>
                <a:lumOff val="80000"/>
              </a:schemeClr>
            </a:solidFill>
            <a:ln w="98425" cmpd="thinThick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900"/>
            </a:p>
          </p:txBody>
        </p:sp>
        <p:sp>
          <p:nvSpPr>
            <p:cNvPr id="22" name="パイ 45">
              <a:extLst>
                <a:ext uri="{FF2B5EF4-FFF2-40B4-BE49-F238E27FC236}">
                  <a16:creationId xmlns:a16="http://schemas.microsoft.com/office/drawing/2014/main" id="{6245EC2A-5387-1D48-B426-ECAE739761A1}"/>
                </a:ext>
              </a:extLst>
            </p:cNvPr>
            <p:cNvSpPr/>
            <p:nvPr/>
          </p:nvSpPr>
          <p:spPr>
            <a:xfrm rot="16200000">
              <a:off x="11412973" y="6814644"/>
              <a:ext cx="1614049" cy="1614049"/>
            </a:xfrm>
            <a:prstGeom prst="pie">
              <a:avLst>
                <a:gd name="adj1" fmla="val 0"/>
                <a:gd name="adj2" fmla="val 14791330"/>
              </a:avLst>
            </a:prstGeom>
            <a:solidFill>
              <a:schemeClr val="accent1"/>
            </a:solidFill>
            <a:ln w="98425" cmpd="thinThick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900">
                <a:solidFill>
                  <a:schemeClr val="tx1"/>
                </a:solidFill>
              </a:endParaRPr>
            </a:p>
          </p:txBody>
        </p:sp>
        <p:sp>
          <p:nvSpPr>
            <p:cNvPr id="23" name="円/楕円 46">
              <a:extLst>
                <a:ext uri="{FF2B5EF4-FFF2-40B4-BE49-F238E27FC236}">
                  <a16:creationId xmlns:a16="http://schemas.microsoft.com/office/drawing/2014/main" id="{F8C63C2B-9503-6FD0-17C6-A2D9F03E65CA}"/>
                </a:ext>
              </a:extLst>
            </p:cNvPr>
            <p:cNvSpPr/>
            <p:nvPr/>
          </p:nvSpPr>
          <p:spPr>
            <a:xfrm>
              <a:off x="11522419" y="6930401"/>
              <a:ext cx="1395155" cy="1395155"/>
            </a:xfrm>
            <a:prstGeom prst="ellipse">
              <a:avLst/>
            </a:prstGeom>
            <a:solidFill>
              <a:schemeClr val="bg1"/>
            </a:solidFill>
            <a:ln w="98425" cmpd="thinThick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900" dirty="0"/>
            </a:p>
          </p:txBody>
        </p:sp>
      </p:grpSp>
      <p:grpSp>
        <p:nvGrpSpPr>
          <p:cNvPr id="24" name="グループ化 8">
            <a:extLst>
              <a:ext uri="{FF2B5EF4-FFF2-40B4-BE49-F238E27FC236}">
                <a16:creationId xmlns:a16="http://schemas.microsoft.com/office/drawing/2014/main" id="{22F0C21C-6717-5999-88F5-0276253B2E2C}"/>
              </a:ext>
            </a:extLst>
          </p:cNvPr>
          <p:cNvGrpSpPr/>
          <p:nvPr/>
        </p:nvGrpSpPr>
        <p:grpSpPr>
          <a:xfrm>
            <a:off x="2477179" y="5786830"/>
            <a:ext cx="807303" cy="809966"/>
            <a:chOff x="15643364" y="6814644"/>
            <a:chExt cx="1614466" cy="1619791"/>
          </a:xfrm>
        </p:grpSpPr>
        <p:sp>
          <p:nvSpPr>
            <p:cNvPr id="25" name="円/楕円 48">
              <a:extLst>
                <a:ext uri="{FF2B5EF4-FFF2-40B4-BE49-F238E27FC236}">
                  <a16:creationId xmlns:a16="http://schemas.microsoft.com/office/drawing/2014/main" id="{A09E8339-61F5-0176-34C0-012296DF868B}"/>
                </a:ext>
              </a:extLst>
            </p:cNvPr>
            <p:cNvSpPr/>
            <p:nvPr/>
          </p:nvSpPr>
          <p:spPr>
            <a:xfrm>
              <a:off x="15643364" y="6821523"/>
              <a:ext cx="1612912" cy="1612912"/>
            </a:xfrm>
            <a:prstGeom prst="ellipse">
              <a:avLst/>
            </a:prstGeom>
            <a:solidFill>
              <a:schemeClr val="tx1">
                <a:lumMod val="20000"/>
                <a:lumOff val="80000"/>
              </a:schemeClr>
            </a:solidFill>
            <a:ln w="98425" cmpd="thinThick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900"/>
            </a:p>
          </p:txBody>
        </p:sp>
        <p:sp>
          <p:nvSpPr>
            <p:cNvPr id="26" name="パイ 49">
              <a:extLst>
                <a:ext uri="{FF2B5EF4-FFF2-40B4-BE49-F238E27FC236}">
                  <a16:creationId xmlns:a16="http://schemas.microsoft.com/office/drawing/2014/main" id="{D3745644-55DF-1789-874F-C67AF7F1755F}"/>
                </a:ext>
              </a:extLst>
            </p:cNvPr>
            <p:cNvSpPr/>
            <p:nvPr/>
          </p:nvSpPr>
          <p:spPr>
            <a:xfrm rot="16200000">
              <a:off x="15643781" y="6814644"/>
              <a:ext cx="1614049" cy="1614049"/>
            </a:xfrm>
            <a:prstGeom prst="pie">
              <a:avLst>
                <a:gd name="adj1" fmla="val 0"/>
                <a:gd name="adj2" fmla="val 18567725"/>
              </a:avLst>
            </a:prstGeom>
            <a:solidFill>
              <a:schemeClr val="accent1"/>
            </a:solidFill>
            <a:ln w="98425" cmpd="thinThick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900" dirty="0">
                <a:solidFill>
                  <a:schemeClr val="tx1"/>
                </a:solidFill>
              </a:endParaRPr>
            </a:p>
          </p:txBody>
        </p:sp>
        <p:sp>
          <p:nvSpPr>
            <p:cNvPr id="27" name="円/楕円 50">
              <a:extLst>
                <a:ext uri="{FF2B5EF4-FFF2-40B4-BE49-F238E27FC236}">
                  <a16:creationId xmlns:a16="http://schemas.microsoft.com/office/drawing/2014/main" id="{5E195A02-263E-AC29-584B-155745FE6B89}"/>
                </a:ext>
              </a:extLst>
            </p:cNvPr>
            <p:cNvSpPr/>
            <p:nvPr/>
          </p:nvSpPr>
          <p:spPr>
            <a:xfrm>
              <a:off x="15753227" y="6930401"/>
              <a:ext cx="1395155" cy="1395155"/>
            </a:xfrm>
            <a:prstGeom prst="ellipse">
              <a:avLst/>
            </a:prstGeom>
            <a:solidFill>
              <a:schemeClr val="bg1"/>
            </a:solidFill>
            <a:ln w="98425" cmpd="thinThick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900" dirty="0"/>
            </a:p>
          </p:txBody>
        </p:sp>
      </p:grpSp>
      <p:sp>
        <p:nvSpPr>
          <p:cNvPr id="28" name="テキスト プレースホルダー 30">
            <a:extLst>
              <a:ext uri="{FF2B5EF4-FFF2-40B4-BE49-F238E27FC236}">
                <a16:creationId xmlns:a16="http://schemas.microsoft.com/office/drawing/2014/main" id="{02A05BF2-73D4-54D4-83F3-66B446BCD815}"/>
              </a:ext>
            </a:extLst>
          </p:cNvPr>
          <p:cNvSpPr txBox="1">
            <a:spLocks/>
          </p:cNvSpPr>
          <p:nvPr/>
        </p:nvSpPr>
        <p:spPr>
          <a:xfrm>
            <a:off x="3808011" y="3849635"/>
            <a:ext cx="4770944" cy="515469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indent="0">
              <a:lnSpc>
                <a:spcPct val="120000"/>
              </a:lnSpc>
              <a:spcBef>
                <a:spcPct val="20000"/>
              </a:spcBef>
              <a:buFont typeface="Arial" panose="020B0604020202020204" pitchFamily="34" charset="0"/>
              <a:buNone/>
              <a:defRPr kumimoji="1" sz="2600" spc="150">
                <a:solidFill>
                  <a:schemeClr val="tx2"/>
                </a:solidFill>
                <a:latin typeface="+mj-lt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/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/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/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/>
            </a:lvl5pPr>
            <a:lvl6pPr marL="25146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/>
            </a:lvl6pPr>
            <a:lvl7pPr marL="29718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/>
            </a:lvl7pPr>
            <a:lvl8pPr marL="3429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/>
            </a:lvl8pPr>
            <a:lvl9pPr marL="38862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/>
            </a:lvl9pPr>
          </a:lstStyle>
          <a:p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報告者</a:t>
            </a:r>
            <a:endParaRPr lang="ja-JP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9" name="テキスト プレースホルダー 30">
            <a:extLst>
              <a:ext uri="{FF2B5EF4-FFF2-40B4-BE49-F238E27FC236}">
                <a16:creationId xmlns:a16="http://schemas.microsoft.com/office/drawing/2014/main" id="{9DF634E4-5B96-AB9F-4FA7-DFC9CE33671E}"/>
              </a:ext>
            </a:extLst>
          </p:cNvPr>
          <p:cNvSpPr txBox="1">
            <a:spLocks/>
          </p:cNvSpPr>
          <p:nvPr/>
        </p:nvSpPr>
        <p:spPr>
          <a:xfrm>
            <a:off x="3779912" y="4365104"/>
            <a:ext cx="4770944" cy="515469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indent="0">
              <a:lnSpc>
                <a:spcPct val="120000"/>
              </a:lnSpc>
              <a:spcBef>
                <a:spcPct val="20000"/>
              </a:spcBef>
              <a:buFont typeface="Arial" panose="020B0604020202020204" pitchFamily="34" charset="0"/>
              <a:buNone/>
              <a:defRPr kumimoji="1" sz="2600" spc="150">
                <a:solidFill>
                  <a:schemeClr val="tx2"/>
                </a:solidFill>
                <a:latin typeface="+mj-lt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/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/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/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/>
            </a:lvl5pPr>
            <a:lvl6pPr marL="25146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/>
            </a:lvl6pPr>
            <a:lvl7pPr marL="29718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/>
            </a:lvl7pPr>
            <a:lvl8pPr marL="3429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/>
            </a:lvl8pPr>
            <a:lvl9pPr marL="38862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/>
            </a:lvl9pPr>
          </a:lstStyle>
          <a:p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報告日期</a:t>
            </a:r>
            <a:endParaRPr lang="ja-JP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0" name="TextBox 14">
            <a:extLst>
              <a:ext uri="{FF2B5EF4-FFF2-40B4-BE49-F238E27FC236}">
                <a16:creationId xmlns:a16="http://schemas.microsoft.com/office/drawing/2014/main" id="{129D0284-E510-F9FE-3A46-2CAE83CDA51B}"/>
              </a:ext>
            </a:extLst>
          </p:cNvPr>
          <p:cNvSpPr txBox="1"/>
          <p:nvPr/>
        </p:nvSpPr>
        <p:spPr>
          <a:xfrm>
            <a:off x="7973971" y="5234362"/>
            <a:ext cx="1170029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zh-TW" b="1">
                <a:latin typeface="微軟正黑體" panose="020B0604030504040204" pitchFamily="34" charset="-120"/>
                <a:ea typeface="微軟正黑體" panose="020B0604030504040204" pitchFamily="34" charset="-120"/>
                <a:cs typeface="Arial" pitchFamily="34" charset="0"/>
              </a:rPr>
              <a:t>2023</a:t>
            </a:r>
            <a:r>
              <a:rPr lang="zh-TW" altLang="en-US" b="1">
                <a:latin typeface="微軟正黑體" panose="020B0604030504040204" pitchFamily="34" charset="-120"/>
                <a:ea typeface="微軟正黑體" panose="020B0604030504040204" pitchFamily="34" charset="-120"/>
                <a:cs typeface="Arial" pitchFamily="34" charset="0"/>
              </a:rPr>
              <a:t>版</a:t>
            </a:r>
            <a:endParaRPr lang="ko-KR" altLang="en-US" b="1" dirty="0">
              <a:latin typeface="微軟正黑體" panose="020B0604030504040204" pitchFamily="34" charset="-120"/>
              <a:cs typeface="Arial" pitchFamily="34" charset="0"/>
            </a:endParaRPr>
          </a:p>
        </p:txBody>
      </p:sp>
      <p:sp>
        <p:nvSpPr>
          <p:cNvPr id="34" name="矩形 33">
            <a:extLst>
              <a:ext uri="{FF2B5EF4-FFF2-40B4-BE49-F238E27FC236}">
                <a16:creationId xmlns:a16="http://schemas.microsoft.com/office/drawing/2014/main" id="{259E2610-7567-8A7C-BF7B-39F347C1A2D2}"/>
              </a:ext>
            </a:extLst>
          </p:cNvPr>
          <p:cNvSpPr/>
          <p:nvPr/>
        </p:nvSpPr>
        <p:spPr>
          <a:xfrm>
            <a:off x="467544" y="2096290"/>
            <a:ext cx="2232248" cy="2916885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可插入</a:t>
            </a: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公司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logo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或圖片</a:t>
            </a:r>
          </a:p>
        </p:txBody>
      </p:sp>
    </p:spTree>
    <p:extLst>
      <p:ext uri="{BB962C8B-B14F-4D97-AF65-F5344CB8AC3E}">
        <p14:creationId xmlns:p14="http://schemas.microsoft.com/office/powerpoint/2010/main" val="40842897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1">
            <a:extLst>
              <a:ext uri="{FF2B5EF4-FFF2-40B4-BE49-F238E27FC236}">
                <a16:creationId xmlns:a16="http://schemas.microsoft.com/office/drawing/2014/main" id="{1E8EF85A-4C17-F476-BF61-775D0740B8C9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914400"/>
          </a:xfrm>
          <a:prstGeom prst="rect">
            <a:avLst/>
          </a:prstGeom>
          <a:solidFill>
            <a:srgbClr val="002060"/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z="36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產業規模</a:t>
            </a:r>
          </a:p>
        </p:txBody>
      </p:sp>
      <p:grpSp>
        <p:nvGrpSpPr>
          <p:cNvPr id="10" name="群組 9">
            <a:extLst>
              <a:ext uri="{FF2B5EF4-FFF2-40B4-BE49-F238E27FC236}">
                <a16:creationId xmlns:a16="http://schemas.microsoft.com/office/drawing/2014/main" id="{B9D2FA25-A5B5-1B57-AC2F-885C2D596DC3}"/>
              </a:ext>
            </a:extLst>
          </p:cNvPr>
          <p:cNvGrpSpPr/>
          <p:nvPr/>
        </p:nvGrpSpPr>
        <p:grpSpPr>
          <a:xfrm>
            <a:off x="683569" y="2352805"/>
            <a:ext cx="4032448" cy="3991141"/>
            <a:chOff x="338111" y="1288304"/>
            <a:chExt cx="5040560" cy="5150061"/>
          </a:xfrm>
        </p:grpSpPr>
        <p:sp>
          <p:nvSpPr>
            <p:cNvPr id="4" name="橢圓 3">
              <a:extLst>
                <a:ext uri="{FF2B5EF4-FFF2-40B4-BE49-F238E27FC236}">
                  <a16:creationId xmlns:a16="http://schemas.microsoft.com/office/drawing/2014/main" id="{B4EB7987-185E-2F90-FE8D-D70756C500AC}"/>
                </a:ext>
              </a:extLst>
            </p:cNvPr>
            <p:cNvSpPr/>
            <p:nvPr/>
          </p:nvSpPr>
          <p:spPr>
            <a:xfrm>
              <a:off x="338111" y="1288304"/>
              <a:ext cx="5040560" cy="5128720"/>
            </a:xfrm>
            <a:prstGeom prst="ellipse">
              <a:avLst/>
            </a:prstGeom>
            <a:solidFill>
              <a:schemeClr val="accent5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9" name="橢圓 8">
              <a:extLst>
                <a:ext uri="{FF2B5EF4-FFF2-40B4-BE49-F238E27FC236}">
                  <a16:creationId xmlns:a16="http://schemas.microsoft.com/office/drawing/2014/main" id="{FB396585-F516-BBFB-2C24-142F3AC1F1F0}"/>
                </a:ext>
              </a:extLst>
            </p:cNvPr>
            <p:cNvSpPr/>
            <p:nvPr/>
          </p:nvSpPr>
          <p:spPr>
            <a:xfrm>
              <a:off x="1158394" y="2586085"/>
              <a:ext cx="3627087" cy="3852280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8" name="橢圓 7">
              <a:extLst>
                <a:ext uri="{FF2B5EF4-FFF2-40B4-BE49-F238E27FC236}">
                  <a16:creationId xmlns:a16="http://schemas.microsoft.com/office/drawing/2014/main" id="{7CB31574-4069-29BA-9FFA-A17C52455D20}"/>
                </a:ext>
              </a:extLst>
            </p:cNvPr>
            <p:cNvSpPr/>
            <p:nvPr/>
          </p:nvSpPr>
          <p:spPr>
            <a:xfrm>
              <a:off x="1912100" y="4185122"/>
              <a:ext cx="2214511" cy="2253243"/>
            </a:xfrm>
            <a:prstGeom prst="ellipse">
              <a:avLst/>
            </a:prstGeom>
            <a:solidFill>
              <a:srgbClr val="00206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</p:grpSp>
      <p:sp>
        <p:nvSpPr>
          <p:cNvPr id="11" name="文字方塊 10">
            <a:extLst>
              <a:ext uri="{FF2B5EF4-FFF2-40B4-BE49-F238E27FC236}">
                <a16:creationId xmlns:a16="http://schemas.microsoft.com/office/drawing/2014/main" id="{375301A7-3C93-BFB4-B7F7-17EFB0A12DEB}"/>
              </a:ext>
            </a:extLst>
          </p:cNvPr>
          <p:cNvSpPr txBox="1"/>
          <p:nvPr/>
        </p:nvSpPr>
        <p:spPr>
          <a:xfrm>
            <a:off x="1691680" y="4919520"/>
            <a:ext cx="2175054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zh-TW"/>
            </a:defPPr>
            <a:lvl1pPr>
              <a:defRPr>
                <a:latin typeface="新細明體" panose="02020500000000000000" pitchFamily="18" charset="-120"/>
                <a:ea typeface="新細明體" panose="02020500000000000000" pitchFamily="18" charset="-120"/>
              </a:defRPr>
            </a:lvl1pPr>
          </a:lstStyle>
          <a:p>
            <a:pPr algn="ctr"/>
            <a:r>
              <a:rPr lang="en-US" altLang="zh-TW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SOM</a:t>
            </a:r>
            <a:r>
              <a:rPr lang="zh-TW" altLang="en-US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endParaRPr lang="en-US" altLang="zh-TW" dirty="0">
              <a:solidFill>
                <a:schemeClr val="bg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r>
              <a:rPr lang="zh-TW" altLang="en-US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我可以拿到的市場份額有多大</a:t>
            </a:r>
            <a:r>
              <a:rPr lang="en-US" altLang="zh-TW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?</a:t>
            </a:r>
            <a:endParaRPr lang="zh-TW" altLang="en-US" dirty="0">
              <a:solidFill>
                <a:schemeClr val="bg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3" name="文字方塊 12">
            <a:extLst>
              <a:ext uri="{FF2B5EF4-FFF2-40B4-BE49-F238E27FC236}">
                <a16:creationId xmlns:a16="http://schemas.microsoft.com/office/drawing/2014/main" id="{895A30D3-1429-97C1-E628-C13516F7C100}"/>
              </a:ext>
            </a:extLst>
          </p:cNvPr>
          <p:cNvSpPr txBox="1"/>
          <p:nvPr/>
        </p:nvSpPr>
        <p:spPr>
          <a:xfrm>
            <a:off x="1403648" y="2548472"/>
            <a:ext cx="252028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TAM </a:t>
            </a:r>
          </a:p>
          <a:p>
            <a:pPr algn="ctr"/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整個市場有多大</a:t>
            </a:r>
            <a:endParaRPr lang="en-US" altLang="zh-TW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5" name="文字方塊 14">
            <a:extLst>
              <a:ext uri="{FF2B5EF4-FFF2-40B4-BE49-F238E27FC236}">
                <a16:creationId xmlns:a16="http://schemas.microsoft.com/office/drawing/2014/main" id="{57402228-1719-EAE0-FD5C-7C8F2DCC502E}"/>
              </a:ext>
            </a:extLst>
          </p:cNvPr>
          <p:cNvSpPr txBox="1"/>
          <p:nvPr/>
        </p:nvSpPr>
        <p:spPr>
          <a:xfrm>
            <a:off x="1259632" y="3717032"/>
            <a:ext cx="285422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SAM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endParaRPr lang="en-US" altLang="zh-TW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我可以賣的市場有多大</a:t>
            </a:r>
            <a:endParaRPr lang="en-US" altLang="zh-TW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6" name="TextBox 14">
            <a:extLst>
              <a:ext uri="{FF2B5EF4-FFF2-40B4-BE49-F238E27FC236}">
                <a16:creationId xmlns:a16="http://schemas.microsoft.com/office/drawing/2014/main" id="{1E285D45-774A-DC3C-1217-0BA95D0EB8F6}"/>
              </a:ext>
            </a:extLst>
          </p:cNvPr>
          <p:cNvSpPr txBox="1"/>
          <p:nvPr/>
        </p:nvSpPr>
        <p:spPr>
          <a:xfrm>
            <a:off x="215516" y="1124744"/>
            <a:ext cx="8712968" cy="3385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zh-TW" altLang="en-US" sz="1600" b="1" dirty="0">
                <a:solidFill>
                  <a:schemeClr val="accent1"/>
                </a:solidFill>
                <a:latin typeface="標楷體"/>
                <a:ea typeface="標楷體"/>
                <a:cs typeface="Arial" pitchFamily="34" charset="0"/>
              </a:rPr>
              <a:t>◎請描述產品的潛在市場規模，必要時可善用以下圖示及內容。</a:t>
            </a:r>
            <a:endParaRPr lang="en-US" altLang="zh-TW" sz="1600" b="1" dirty="0">
              <a:solidFill>
                <a:schemeClr val="accent1"/>
              </a:solidFill>
              <a:latin typeface="標楷體"/>
              <a:ea typeface="標楷體"/>
              <a:cs typeface="Arial" pitchFamily="34" charset="0"/>
            </a:endParaRPr>
          </a:p>
        </p:txBody>
      </p:sp>
      <p:sp>
        <p:nvSpPr>
          <p:cNvPr id="17" name="投影片編號版面配置區 3">
            <a:extLst>
              <a:ext uri="{FF2B5EF4-FFF2-40B4-BE49-F238E27FC236}">
                <a16:creationId xmlns:a16="http://schemas.microsoft.com/office/drawing/2014/main" id="{809D35CE-9FB7-AB98-1CA7-F14689E1D1E1}"/>
              </a:ext>
            </a:extLst>
          </p:cNvPr>
          <p:cNvSpPr txBox="1">
            <a:spLocks/>
          </p:cNvSpPr>
          <p:nvPr/>
        </p:nvSpPr>
        <p:spPr>
          <a:xfrm>
            <a:off x="6934200" y="65690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zh-TW"/>
            </a:defPPr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B137E495-C44C-4B56-9FA1-E0A4E48B5B29}" type="slidenum">
              <a:rPr lang="zh-TW" altLang="en-US"/>
              <a:pPr/>
              <a:t>10</a:t>
            </a:fld>
            <a:endParaRPr lang="zh-TW" altLang="en-US" dirty="0"/>
          </a:p>
        </p:txBody>
      </p:sp>
      <p:grpSp>
        <p:nvGrpSpPr>
          <p:cNvPr id="18" name="群組 17">
            <a:extLst>
              <a:ext uri="{FF2B5EF4-FFF2-40B4-BE49-F238E27FC236}">
                <a16:creationId xmlns:a16="http://schemas.microsoft.com/office/drawing/2014/main" id="{9A341A74-6835-EEBF-E11D-7E756F78460E}"/>
              </a:ext>
            </a:extLst>
          </p:cNvPr>
          <p:cNvGrpSpPr/>
          <p:nvPr/>
        </p:nvGrpSpPr>
        <p:grpSpPr>
          <a:xfrm>
            <a:off x="5220072" y="1868173"/>
            <a:ext cx="3240360" cy="1235178"/>
            <a:chOff x="467539" y="2276872"/>
            <a:chExt cx="8352933" cy="1235178"/>
          </a:xfrm>
        </p:grpSpPr>
        <p:sp>
          <p:nvSpPr>
            <p:cNvPr id="19" name="矩形 18">
              <a:extLst>
                <a:ext uri="{FF2B5EF4-FFF2-40B4-BE49-F238E27FC236}">
                  <a16:creationId xmlns:a16="http://schemas.microsoft.com/office/drawing/2014/main" id="{E937E059-20B3-A155-2371-213277DA8058}"/>
                </a:ext>
              </a:extLst>
            </p:cNvPr>
            <p:cNvSpPr/>
            <p:nvPr/>
          </p:nvSpPr>
          <p:spPr>
            <a:xfrm>
              <a:off x="467544" y="2597650"/>
              <a:ext cx="8352928" cy="9144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dirty="0"/>
            </a:p>
          </p:txBody>
        </p:sp>
        <p:sp>
          <p:nvSpPr>
            <p:cNvPr id="20" name="箭號: 五邊形 19">
              <a:extLst>
                <a:ext uri="{FF2B5EF4-FFF2-40B4-BE49-F238E27FC236}">
                  <a16:creationId xmlns:a16="http://schemas.microsoft.com/office/drawing/2014/main" id="{9E63758F-DE2A-6A13-25C0-B1124E1A3E26}"/>
                </a:ext>
              </a:extLst>
            </p:cNvPr>
            <p:cNvSpPr/>
            <p:nvPr/>
          </p:nvSpPr>
          <p:spPr>
            <a:xfrm>
              <a:off x="467539" y="2276872"/>
              <a:ext cx="2440641" cy="484632"/>
            </a:xfrm>
            <a:prstGeom prst="homePlate">
              <a:avLst/>
            </a:prstGeom>
            <a:solidFill>
              <a:srgbClr val="00206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dirty="0"/>
            </a:p>
          </p:txBody>
        </p:sp>
      </p:grpSp>
      <p:grpSp>
        <p:nvGrpSpPr>
          <p:cNvPr id="24" name="群組 23">
            <a:extLst>
              <a:ext uri="{FF2B5EF4-FFF2-40B4-BE49-F238E27FC236}">
                <a16:creationId xmlns:a16="http://schemas.microsoft.com/office/drawing/2014/main" id="{FA1823F8-2740-606A-84B0-A93BA8FA34ED}"/>
              </a:ext>
            </a:extLst>
          </p:cNvPr>
          <p:cNvGrpSpPr/>
          <p:nvPr/>
        </p:nvGrpSpPr>
        <p:grpSpPr>
          <a:xfrm>
            <a:off x="5248854" y="3358546"/>
            <a:ext cx="3240360" cy="1235178"/>
            <a:chOff x="467539" y="2276872"/>
            <a:chExt cx="8504001" cy="1235178"/>
          </a:xfrm>
        </p:grpSpPr>
        <p:sp>
          <p:nvSpPr>
            <p:cNvPr id="25" name="矩形 24">
              <a:extLst>
                <a:ext uri="{FF2B5EF4-FFF2-40B4-BE49-F238E27FC236}">
                  <a16:creationId xmlns:a16="http://schemas.microsoft.com/office/drawing/2014/main" id="{74D4A276-C0F1-8B72-E07F-1207F084DA88}"/>
                </a:ext>
              </a:extLst>
            </p:cNvPr>
            <p:cNvSpPr/>
            <p:nvPr/>
          </p:nvSpPr>
          <p:spPr>
            <a:xfrm>
              <a:off x="467544" y="2597650"/>
              <a:ext cx="8503996" cy="9144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dirty="0"/>
            </a:p>
          </p:txBody>
        </p:sp>
        <p:sp>
          <p:nvSpPr>
            <p:cNvPr id="26" name="箭號: 五邊形 25">
              <a:extLst>
                <a:ext uri="{FF2B5EF4-FFF2-40B4-BE49-F238E27FC236}">
                  <a16:creationId xmlns:a16="http://schemas.microsoft.com/office/drawing/2014/main" id="{BAD8E70C-35EF-408A-418B-15E2ADA32DC2}"/>
                </a:ext>
              </a:extLst>
            </p:cNvPr>
            <p:cNvSpPr/>
            <p:nvPr/>
          </p:nvSpPr>
          <p:spPr>
            <a:xfrm>
              <a:off x="467539" y="2276872"/>
              <a:ext cx="2440641" cy="484632"/>
            </a:xfrm>
            <a:prstGeom prst="homePlate">
              <a:avLst/>
            </a:prstGeom>
            <a:solidFill>
              <a:srgbClr val="00206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dirty="0"/>
            </a:p>
          </p:txBody>
        </p:sp>
      </p:grpSp>
      <p:grpSp>
        <p:nvGrpSpPr>
          <p:cNvPr id="27" name="群組 26">
            <a:extLst>
              <a:ext uri="{FF2B5EF4-FFF2-40B4-BE49-F238E27FC236}">
                <a16:creationId xmlns:a16="http://schemas.microsoft.com/office/drawing/2014/main" id="{58D31A48-3CD2-4053-16C2-45DDA85FBB53}"/>
              </a:ext>
            </a:extLst>
          </p:cNvPr>
          <p:cNvGrpSpPr/>
          <p:nvPr/>
        </p:nvGrpSpPr>
        <p:grpSpPr>
          <a:xfrm>
            <a:off x="5248855" y="4963810"/>
            <a:ext cx="3240360" cy="1235178"/>
            <a:chOff x="467539" y="2276872"/>
            <a:chExt cx="8504001" cy="1235178"/>
          </a:xfrm>
        </p:grpSpPr>
        <p:sp>
          <p:nvSpPr>
            <p:cNvPr id="28" name="矩形 27">
              <a:extLst>
                <a:ext uri="{FF2B5EF4-FFF2-40B4-BE49-F238E27FC236}">
                  <a16:creationId xmlns:a16="http://schemas.microsoft.com/office/drawing/2014/main" id="{39E6BE17-02D6-4B52-04E1-44D882DA5003}"/>
                </a:ext>
              </a:extLst>
            </p:cNvPr>
            <p:cNvSpPr/>
            <p:nvPr/>
          </p:nvSpPr>
          <p:spPr>
            <a:xfrm>
              <a:off x="467544" y="2597650"/>
              <a:ext cx="8503996" cy="9144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dirty="0"/>
            </a:p>
          </p:txBody>
        </p:sp>
        <p:sp>
          <p:nvSpPr>
            <p:cNvPr id="29" name="箭號: 五邊形 28">
              <a:extLst>
                <a:ext uri="{FF2B5EF4-FFF2-40B4-BE49-F238E27FC236}">
                  <a16:creationId xmlns:a16="http://schemas.microsoft.com/office/drawing/2014/main" id="{492F3B3F-CDF2-1A3B-C0A2-0740DDF57A71}"/>
                </a:ext>
              </a:extLst>
            </p:cNvPr>
            <p:cNvSpPr/>
            <p:nvPr/>
          </p:nvSpPr>
          <p:spPr>
            <a:xfrm>
              <a:off x="467539" y="2276872"/>
              <a:ext cx="2440641" cy="484632"/>
            </a:xfrm>
            <a:prstGeom prst="homePlate">
              <a:avLst/>
            </a:prstGeom>
            <a:solidFill>
              <a:srgbClr val="00206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2688243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1">
            <a:extLst>
              <a:ext uri="{FF2B5EF4-FFF2-40B4-BE49-F238E27FC236}">
                <a16:creationId xmlns:a16="http://schemas.microsoft.com/office/drawing/2014/main" id="{1E8EF85A-4C17-F476-BF61-775D0740B8C9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914400"/>
          </a:xfrm>
          <a:prstGeom prst="rect">
            <a:avLst/>
          </a:prstGeom>
          <a:solidFill>
            <a:srgbClr val="002060"/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z="36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目標客戶與推廣策略</a:t>
            </a:r>
          </a:p>
        </p:txBody>
      </p:sp>
      <p:sp>
        <p:nvSpPr>
          <p:cNvPr id="16" name="TextBox 14">
            <a:extLst>
              <a:ext uri="{FF2B5EF4-FFF2-40B4-BE49-F238E27FC236}">
                <a16:creationId xmlns:a16="http://schemas.microsoft.com/office/drawing/2014/main" id="{1E285D45-774A-DC3C-1217-0BA95D0EB8F6}"/>
              </a:ext>
            </a:extLst>
          </p:cNvPr>
          <p:cNvSpPr txBox="1"/>
          <p:nvPr/>
        </p:nvSpPr>
        <p:spPr>
          <a:xfrm>
            <a:off x="215516" y="1124744"/>
            <a:ext cx="8712968" cy="3385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zh-TW" altLang="en-US" sz="1600" b="1" dirty="0">
                <a:solidFill>
                  <a:schemeClr val="accent1"/>
                </a:solidFill>
                <a:latin typeface="標楷體"/>
                <a:ea typeface="標楷體"/>
                <a:cs typeface="Arial" pitchFamily="34" charset="0"/>
              </a:rPr>
              <a:t>◎請描述產品的目標客群，如何接觸目標客群，主要的營運模式與市場進入或產品推廣策略。</a:t>
            </a:r>
            <a:endParaRPr lang="en-US" altLang="zh-TW" sz="1600" b="1" dirty="0">
              <a:solidFill>
                <a:schemeClr val="accent1"/>
              </a:solidFill>
              <a:latin typeface="標楷體"/>
              <a:ea typeface="標楷體"/>
              <a:cs typeface="Arial" pitchFamily="34" charset="0"/>
            </a:endParaRPr>
          </a:p>
        </p:txBody>
      </p:sp>
      <p:sp>
        <p:nvSpPr>
          <p:cNvPr id="17" name="投影片編號版面配置區 3">
            <a:extLst>
              <a:ext uri="{FF2B5EF4-FFF2-40B4-BE49-F238E27FC236}">
                <a16:creationId xmlns:a16="http://schemas.microsoft.com/office/drawing/2014/main" id="{809D35CE-9FB7-AB98-1CA7-F14689E1D1E1}"/>
              </a:ext>
            </a:extLst>
          </p:cNvPr>
          <p:cNvSpPr txBox="1">
            <a:spLocks/>
          </p:cNvSpPr>
          <p:nvPr/>
        </p:nvSpPr>
        <p:spPr>
          <a:xfrm>
            <a:off x="6934200" y="65690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zh-TW"/>
            </a:defPPr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B137E495-C44C-4B56-9FA1-E0A4E48B5B29}" type="slidenum">
              <a:rPr lang="zh-TW" altLang="en-US"/>
              <a:pPr/>
              <a:t>11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5043158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標題 1">
            <a:extLst>
              <a:ext uri="{FF2B5EF4-FFF2-40B4-BE49-F238E27FC236}">
                <a16:creationId xmlns:a16="http://schemas.microsoft.com/office/drawing/2014/main" id="{FF3237A8-1DE1-631E-2601-B46265F08DBD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914400"/>
          </a:xfrm>
          <a:prstGeom prst="rect">
            <a:avLst/>
          </a:prstGeom>
          <a:solidFill>
            <a:srgbClr val="002060"/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z="36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競爭者比較</a:t>
            </a:r>
          </a:p>
        </p:txBody>
      </p:sp>
      <p:sp>
        <p:nvSpPr>
          <p:cNvPr id="25" name="矩形 24">
            <a:extLst>
              <a:ext uri="{FF2B5EF4-FFF2-40B4-BE49-F238E27FC236}">
                <a16:creationId xmlns:a16="http://schemas.microsoft.com/office/drawing/2014/main" id="{F07BDD31-45A9-4A14-F9C7-7B84A95F92AB}"/>
              </a:ext>
            </a:extLst>
          </p:cNvPr>
          <p:cNvSpPr/>
          <p:nvPr/>
        </p:nvSpPr>
        <p:spPr>
          <a:xfrm>
            <a:off x="250129" y="1052736"/>
            <a:ext cx="849694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1600" b="1" dirty="0">
                <a:solidFill>
                  <a:schemeClr val="accent1"/>
                </a:solidFill>
                <a:latin typeface="標楷體"/>
                <a:ea typeface="標楷體"/>
                <a:cs typeface="Arial" pitchFamily="34" charset="0"/>
              </a:rPr>
              <a:t>◎摘要說明公司技術</a:t>
            </a:r>
            <a:r>
              <a:rPr lang="en-US" altLang="zh-TW" sz="1600" b="1" dirty="0">
                <a:solidFill>
                  <a:schemeClr val="accent1"/>
                </a:solidFill>
                <a:latin typeface="標楷體"/>
                <a:ea typeface="標楷體"/>
                <a:cs typeface="Arial" pitchFamily="34" charset="0"/>
              </a:rPr>
              <a:t>/</a:t>
            </a:r>
            <a:r>
              <a:rPr lang="zh-TW" altLang="en-US" sz="1600" b="1" dirty="0">
                <a:solidFill>
                  <a:schemeClr val="accent1"/>
                </a:solidFill>
                <a:latin typeface="標楷體"/>
                <a:ea typeface="標楷體"/>
                <a:cs typeface="Arial" pitchFamily="34" charset="0"/>
              </a:rPr>
              <a:t>產品，並與競爭者進行差異分析說明</a:t>
            </a:r>
            <a:r>
              <a:rPr lang="en-US" altLang="zh-TW" sz="1600" b="1" dirty="0">
                <a:solidFill>
                  <a:schemeClr val="accent1"/>
                </a:solidFill>
                <a:latin typeface="標楷體"/>
                <a:ea typeface="標楷體"/>
                <a:cs typeface="Arial" pitchFamily="34" charset="0"/>
              </a:rPr>
              <a:t>(</a:t>
            </a:r>
            <a:r>
              <a:rPr lang="zh-TW" altLang="en-US" sz="1600" b="1" dirty="0">
                <a:solidFill>
                  <a:schemeClr val="accent1"/>
                </a:solidFill>
                <a:latin typeface="標楷體"/>
                <a:ea typeface="標楷體"/>
                <a:cs typeface="Arial" pitchFamily="34" charset="0"/>
              </a:rPr>
              <a:t>如技術價勢性、成本優勢性、市場發展性</a:t>
            </a:r>
            <a:r>
              <a:rPr lang="en-US" altLang="zh-TW" sz="1600" b="1" dirty="0">
                <a:solidFill>
                  <a:schemeClr val="accent1"/>
                </a:solidFill>
                <a:latin typeface="標楷體"/>
                <a:ea typeface="標楷體"/>
                <a:cs typeface="Arial" pitchFamily="34" charset="0"/>
              </a:rPr>
              <a:t>…</a:t>
            </a:r>
            <a:r>
              <a:rPr lang="zh-TW" altLang="en-US" sz="1600" b="1" dirty="0">
                <a:solidFill>
                  <a:schemeClr val="accent1"/>
                </a:solidFill>
                <a:latin typeface="標楷體"/>
                <a:ea typeface="標楷體"/>
                <a:cs typeface="Arial" pitchFamily="34" charset="0"/>
              </a:rPr>
              <a:t>等</a:t>
            </a:r>
            <a:r>
              <a:rPr lang="en-US" altLang="zh-TW" sz="1600" b="1" dirty="0">
                <a:solidFill>
                  <a:schemeClr val="accent1"/>
                </a:solidFill>
                <a:latin typeface="標楷體"/>
                <a:ea typeface="標楷體"/>
                <a:cs typeface="Arial" pitchFamily="34" charset="0"/>
              </a:rPr>
              <a:t>)</a:t>
            </a:r>
            <a:r>
              <a:rPr lang="zh-TW" altLang="en-US" sz="1600" b="1" dirty="0">
                <a:solidFill>
                  <a:schemeClr val="accent1"/>
                </a:solidFill>
                <a:latin typeface="標楷體"/>
                <a:ea typeface="標楷體"/>
                <a:cs typeface="Arial" pitchFamily="34" charset="0"/>
              </a:rPr>
              <a:t>，如公司為新興技術</a:t>
            </a:r>
            <a:r>
              <a:rPr lang="en-US" altLang="zh-TW" sz="1600" b="1" dirty="0">
                <a:solidFill>
                  <a:schemeClr val="accent1"/>
                </a:solidFill>
                <a:latin typeface="標楷體"/>
                <a:ea typeface="標楷體"/>
                <a:cs typeface="Arial" pitchFamily="34" charset="0"/>
              </a:rPr>
              <a:t>/</a:t>
            </a:r>
            <a:r>
              <a:rPr lang="zh-TW" altLang="en-US" sz="1600" b="1" dirty="0">
                <a:solidFill>
                  <a:schemeClr val="accent1"/>
                </a:solidFill>
                <a:latin typeface="標楷體"/>
                <a:ea typeface="標楷體"/>
                <a:cs typeface="Arial" pitchFamily="34" charset="0"/>
              </a:rPr>
              <a:t>產品，建議需特別說明其技術</a:t>
            </a:r>
            <a:r>
              <a:rPr lang="en-US" altLang="zh-TW" sz="1600" b="1" dirty="0">
                <a:solidFill>
                  <a:schemeClr val="accent1"/>
                </a:solidFill>
                <a:latin typeface="標楷體"/>
                <a:ea typeface="標楷體"/>
                <a:cs typeface="Arial" pitchFamily="34" charset="0"/>
              </a:rPr>
              <a:t>/</a:t>
            </a:r>
            <a:r>
              <a:rPr lang="zh-TW" altLang="en-US" sz="1600" b="1" dirty="0">
                <a:solidFill>
                  <a:schemeClr val="accent1"/>
                </a:solidFill>
                <a:latin typeface="標楷體"/>
                <a:ea typeface="標楷體"/>
                <a:cs typeface="Arial" pitchFamily="34" charset="0"/>
              </a:rPr>
              <a:t>產品價值、市場需求等。</a:t>
            </a:r>
            <a:endParaRPr lang="en-US" altLang="zh-TW" sz="1600" b="1" dirty="0">
              <a:solidFill>
                <a:schemeClr val="accent1"/>
              </a:solidFill>
              <a:latin typeface="標楷體"/>
              <a:ea typeface="標楷體"/>
              <a:cs typeface="Arial" pitchFamily="34" charset="0"/>
            </a:endParaRPr>
          </a:p>
        </p:txBody>
      </p:sp>
      <p:sp>
        <p:nvSpPr>
          <p:cNvPr id="26" name="投影片編號版面配置區 3">
            <a:extLst>
              <a:ext uri="{FF2B5EF4-FFF2-40B4-BE49-F238E27FC236}">
                <a16:creationId xmlns:a16="http://schemas.microsoft.com/office/drawing/2014/main" id="{932FBE51-BD7F-10A1-3C01-C5274AEF4B74}"/>
              </a:ext>
            </a:extLst>
          </p:cNvPr>
          <p:cNvSpPr txBox="1">
            <a:spLocks/>
          </p:cNvSpPr>
          <p:nvPr/>
        </p:nvSpPr>
        <p:spPr>
          <a:xfrm>
            <a:off x="6934200" y="65690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zh-TW"/>
            </a:defPPr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B137E495-C44C-4B56-9FA1-E0A4E48B5B29}" type="slidenum">
              <a:rPr lang="zh-TW" altLang="en-US"/>
              <a:pPr/>
              <a:t>12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94146862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標題 1"/>
          <p:cNvSpPr txBox="1">
            <a:spLocks/>
          </p:cNvSpPr>
          <p:nvPr/>
        </p:nvSpPr>
        <p:spPr>
          <a:xfrm>
            <a:off x="0" y="0"/>
            <a:ext cx="9144000" cy="914400"/>
          </a:xfrm>
          <a:prstGeom prst="rect">
            <a:avLst/>
          </a:prstGeom>
          <a:solidFill>
            <a:srgbClr val="002060"/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z="36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 pitchFamily="34" charset="0"/>
              </a:rPr>
              <a:t>代表性客戶與實績</a:t>
            </a:r>
          </a:p>
        </p:txBody>
      </p:sp>
      <p:sp>
        <p:nvSpPr>
          <p:cNvPr id="10" name="TextBox 14">
            <a:extLst>
              <a:ext uri="{FF2B5EF4-FFF2-40B4-BE49-F238E27FC236}">
                <a16:creationId xmlns:a16="http://schemas.microsoft.com/office/drawing/2014/main" id="{490D54D9-55DA-481B-B13E-D2348E6382B1}"/>
              </a:ext>
            </a:extLst>
          </p:cNvPr>
          <p:cNvSpPr txBox="1"/>
          <p:nvPr/>
        </p:nvSpPr>
        <p:spPr>
          <a:xfrm>
            <a:off x="438943" y="1038733"/>
            <a:ext cx="7992888" cy="92333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>
            <a:defPPr>
              <a:defRPr lang="zh-TW"/>
            </a:defPPr>
            <a:lvl1pPr>
              <a:defRPr b="1">
                <a:solidFill>
                  <a:schemeClr val="accent1"/>
                </a:solidFill>
                <a:latin typeface="標楷體"/>
                <a:ea typeface="標楷體"/>
                <a:cs typeface="Arial" pitchFamily="34" charset="0"/>
              </a:defRPr>
            </a:lvl1pPr>
          </a:lstStyle>
          <a:p>
            <a:r>
              <a:rPr lang="zh-TW" altLang="en-US" dirty="0"/>
              <a:t>◎主要客戶開發及進展？</a:t>
            </a:r>
            <a:r>
              <a:rPr lang="en-US" altLang="zh-TW" dirty="0"/>
              <a:t>(</a:t>
            </a:r>
            <a:r>
              <a:rPr lang="zh-TW" altLang="en-US" dirty="0"/>
              <a:t>如：前五大客戶與銷售數量</a:t>
            </a:r>
            <a:r>
              <a:rPr lang="en-US" altLang="zh-TW" dirty="0"/>
              <a:t>)</a:t>
            </a:r>
          </a:p>
          <a:p>
            <a:r>
              <a:rPr lang="zh-TW" altLang="en-US" dirty="0"/>
              <a:t>◎目前公司已有的銷售策略及進展？</a:t>
            </a:r>
            <a:r>
              <a:rPr lang="en-US" altLang="zh-TW" dirty="0"/>
              <a:t>(</a:t>
            </a:r>
            <a:r>
              <a:rPr lang="zh-TW" altLang="en-US" dirty="0"/>
              <a:t>如找尋合作夥伴，簽訂銷售契約等</a:t>
            </a:r>
            <a:r>
              <a:rPr lang="en-US" altLang="zh-TW" dirty="0"/>
              <a:t>)</a:t>
            </a:r>
          </a:p>
          <a:p>
            <a:r>
              <a:rPr lang="zh-TW" altLang="en-US" dirty="0"/>
              <a:t>◎以下為參考示意圖內容。</a:t>
            </a:r>
            <a:endParaRPr lang="en-US" altLang="zh-TW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8943" y="4149080"/>
            <a:ext cx="4041557" cy="23762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投影片編號版面配置區 3"/>
          <p:cNvSpPr>
            <a:spLocks noGrp="1"/>
          </p:cNvSpPr>
          <p:nvPr>
            <p:ph type="sldNum" sz="quarter" idx="12"/>
          </p:nvPr>
        </p:nvSpPr>
        <p:spPr>
          <a:xfrm>
            <a:off x="6934200" y="6569075"/>
            <a:ext cx="2133600" cy="365125"/>
          </a:xfrm>
          <a:prstGeom prst="rect">
            <a:avLst/>
          </a:prstGeom>
        </p:spPr>
        <p:txBody>
          <a:bodyPr/>
          <a:lstStyle/>
          <a:p>
            <a:fld id="{B137E495-C44C-4B56-9FA1-E0A4E48B5B29}" type="slidenum">
              <a:rPr lang="zh-TW" altLang="en-US" smtClean="0"/>
              <a:pPr/>
              <a:t>13</a:t>
            </a:fld>
            <a:endParaRPr lang="zh-TW" altLang="en-US" dirty="0"/>
          </a:p>
        </p:txBody>
      </p:sp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4365104"/>
            <a:ext cx="4163486" cy="21602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6681345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Rectangle 38">
            <a:extLst>
              <a:ext uri="{FF2B5EF4-FFF2-40B4-BE49-F238E27FC236}">
                <a16:creationId xmlns:a16="http://schemas.microsoft.com/office/drawing/2014/main" id="{A5869391-F06B-46EB-B094-58E2F24FE9F7}"/>
              </a:ext>
            </a:extLst>
          </p:cNvPr>
          <p:cNvSpPr/>
          <p:nvPr/>
        </p:nvSpPr>
        <p:spPr>
          <a:xfrm>
            <a:off x="6261840" y="4140931"/>
            <a:ext cx="563104" cy="58770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CA048B85-C700-4438-A7DE-9A62CA07A071}"/>
              </a:ext>
            </a:extLst>
          </p:cNvPr>
          <p:cNvSpPr/>
          <p:nvPr/>
        </p:nvSpPr>
        <p:spPr>
          <a:xfrm>
            <a:off x="4270131" y="4108776"/>
            <a:ext cx="563104" cy="58770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BF2C4769-E201-41AF-9D79-EF8341DF655F}"/>
              </a:ext>
            </a:extLst>
          </p:cNvPr>
          <p:cNvSpPr/>
          <p:nvPr/>
        </p:nvSpPr>
        <p:spPr>
          <a:xfrm>
            <a:off x="2276745" y="4098664"/>
            <a:ext cx="563104" cy="58770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標題 1"/>
          <p:cNvSpPr txBox="1">
            <a:spLocks/>
          </p:cNvSpPr>
          <p:nvPr/>
        </p:nvSpPr>
        <p:spPr>
          <a:xfrm>
            <a:off x="0" y="0"/>
            <a:ext cx="9144000" cy="914400"/>
          </a:xfrm>
          <a:prstGeom prst="rect">
            <a:avLst/>
          </a:prstGeom>
          <a:solidFill>
            <a:srgbClr val="002060"/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z="36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未來發展目標與藍圖</a:t>
            </a:r>
            <a:r>
              <a:rPr lang="en-US" altLang="zh-TW" sz="36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-1</a:t>
            </a:r>
          </a:p>
        </p:txBody>
      </p:sp>
      <p:sp>
        <p:nvSpPr>
          <p:cNvPr id="2" name="矩形 1"/>
          <p:cNvSpPr/>
          <p:nvPr/>
        </p:nvSpPr>
        <p:spPr>
          <a:xfrm>
            <a:off x="328868" y="986245"/>
            <a:ext cx="8712968" cy="64633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zh-TW" altLang="en-US" b="1" dirty="0">
                <a:solidFill>
                  <a:schemeClr val="accent1"/>
                </a:solidFill>
                <a:latin typeface="標楷體"/>
                <a:ea typeface="標楷體"/>
                <a:cs typeface="Arial" pitchFamily="34" charset="0"/>
              </a:rPr>
              <a:t>◎請撰寫未來三</a:t>
            </a:r>
            <a:r>
              <a:rPr lang="en-US" altLang="zh-TW" b="1" dirty="0">
                <a:solidFill>
                  <a:schemeClr val="accent1"/>
                </a:solidFill>
                <a:latin typeface="標楷體"/>
                <a:ea typeface="標楷體"/>
                <a:cs typeface="Arial" pitchFamily="34" charset="0"/>
              </a:rPr>
              <a:t>~</a:t>
            </a:r>
            <a:r>
              <a:rPr lang="zh-TW" altLang="en-US" b="1" dirty="0">
                <a:solidFill>
                  <a:schemeClr val="accent1"/>
                </a:solidFill>
                <a:latin typeface="標楷體"/>
                <a:ea typeface="標楷體"/>
                <a:cs typeface="Arial" pitchFamily="34" charset="0"/>
              </a:rPr>
              <a:t>五年技術與產品發展藍圖，其技術之開發應與產品發展及市場拓展相呼應，若本頁不敷使用，可自行增加頁面說明。</a:t>
            </a:r>
          </a:p>
        </p:txBody>
      </p:sp>
      <p:sp>
        <p:nvSpPr>
          <p:cNvPr id="53" name="投影片編號版面配置區 3"/>
          <p:cNvSpPr txBox="1">
            <a:spLocks/>
          </p:cNvSpPr>
          <p:nvPr/>
        </p:nvSpPr>
        <p:spPr>
          <a:xfrm>
            <a:off x="6934200" y="65690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zh-TW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B137E495-C44C-4B56-9FA1-E0A4E48B5B29}" type="slidenum">
              <a:rPr lang="zh-TW" altLang="en-US" smtClean="0"/>
              <a:pPr/>
              <a:t>14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86828907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1">
            <a:extLst>
              <a:ext uri="{FF2B5EF4-FFF2-40B4-BE49-F238E27FC236}">
                <a16:creationId xmlns:a16="http://schemas.microsoft.com/office/drawing/2014/main" id="{5646BB52-BA3A-704B-2CA8-D6C4D86BF206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914400"/>
          </a:xfrm>
          <a:prstGeom prst="rect">
            <a:avLst/>
          </a:prstGeom>
          <a:solidFill>
            <a:srgbClr val="002060"/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z="36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未來發展目標與藍圖</a:t>
            </a:r>
            <a:r>
              <a:rPr lang="en-US" altLang="zh-TW" sz="36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-2</a:t>
            </a:r>
          </a:p>
        </p:txBody>
      </p:sp>
      <p:sp>
        <p:nvSpPr>
          <p:cNvPr id="9" name="矩形: 圓角 8">
            <a:extLst>
              <a:ext uri="{FF2B5EF4-FFF2-40B4-BE49-F238E27FC236}">
                <a16:creationId xmlns:a16="http://schemas.microsoft.com/office/drawing/2014/main" id="{F6FB11D9-4CF6-B1E3-D6FE-17D01A945782}"/>
              </a:ext>
            </a:extLst>
          </p:cNvPr>
          <p:cNvSpPr/>
          <p:nvPr/>
        </p:nvSpPr>
        <p:spPr>
          <a:xfrm>
            <a:off x="6235020" y="1936933"/>
            <a:ext cx="2520280" cy="1728192"/>
          </a:xfrm>
          <a:prstGeom prst="roundRect">
            <a:avLst/>
          </a:prstGeom>
          <a:solidFill>
            <a:srgbClr val="FFFFFF"/>
          </a:solidFill>
          <a:ln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/>
          </a:p>
        </p:txBody>
      </p:sp>
      <p:cxnSp>
        <p:nvCxnSpPr>
          <p:cNvPr id="16" name="直線單箭頭接點 15">
            <a:extLst>
              <a:ext uri="{FF2B5EF4-FFF2-40B4-BE49-F238E27FC236}">
                <a16:creationId xmlns:a16="http://schemas.microsoft.com/office/drawing/2014/main" id="{4C3295FB-29C3-ECB2-5B22-CDD8CD3AF7FC}"/>
              </a:ext>
            </a:extLst>
          </p:cNvPr>
          <p:cNvCxnSpPr>
            <a:cxnSpLocks/>
          </p:cNvCxnSpPr>
          <p:nvPr/>
        </p:nvCxnSpPr>
        <p:spPr>
          <a:xfrm flipV="1">
            <a:off x="690404" y="4050317"/>
            <a:ext cx="8064896" cy="46856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矩形: 圓角 17">
            <a:extLst>
              <a:ext uri="{FF2B5EF4-FFF2-40B4-BE49-F238E27FC236}">
                <a16:creationId xmlns:a16="http://schemas.microsoft.com/office/drawing/2014/main" id="{0C4ED5D7-CC21-70CC-9059-45390879651C}"/>
              </a:ext>
            </a:extLst>
          </p:cNvPr>
          <p:cNvSpPr/>
          <p:nvPr/>
        </p:nvSpPr>
        <p:spPr>
          <a:xfrm>
            <a:off x="2346588" y="1864925"/>
            <a:ext cx="2520280" cy="1728192"/>
          </a:xfrm>
          <a:prstGeom prst="roundRect">
            <a:avLst/>
          </a:prstGeom>
          <a:solidFill>
            <a:srgbClr val="FFFFFF"/>
          </a:solidFill>
          <a:ln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/>
          </a:p>
        </p:txBody>
      </p:sp>
      <p:sp>
        <p:nvSpPr>
          <p:cNvPr id="19" name="矩形: 圓角 18">
            <a:extLst>
              <a:ext uri="{FF2B5EF4-FFF2-40B4-BE49-F238E27FC236}">
                <a16:creationId xmlns:a16="http://schemas.microsoft.com/office/drawing/2014/main" id="{590B74DB-57B5-759F-E466-74729D66BA3A}"/>
              </a:ext>
            </a:extLst>
          </p:cNvPr>
          <p:cNvSpPr/>
          <p:nvPr/>
        </p:nvSpPr>
        <p:spPr>
          <a:xfrm>
            <a:off x="4218796" y="4313197"/>
            <a:ext cx="2520280" cy="1728192"/>
          </a:xfrm>
          <a:prstGeom prst="roundRect">
            <a:avLst/>
          </a:prstGeom>
          <a:solidFill>
            <a:srgbClr val="FFFFFF"/>
          </a:solidFill>
          <a:ln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/>
          </a:p>
        </p:txBody>
      </p:sp>
      <p:sp>
        <p:nvSpPr>
          <p:cNvPr id="20" name="矩形: 圓角 19">
            <a:extLst>
              <a:ext uri="{FF2B5EF4-FFF2-40B4-BE49-F238E27FC236}">
                <a16:creationId xmlns:a16="http://schemas.microsoft.com/office/drawing/2014/main" id="{B9A8C138-023C-1605-9D61-82D768F7A801}"/>
              </a:ext>
            </a:extLst>
          </p:cNvPr>
          <p:cNvSpPr/>
          <p:nvPr/>
        </p:nvSpPr>
        <p:spPr>
          <a:xfrm>
            <a:off x="330364" y="4313197"/>
            <a:ext cx="2520280" cy="1728192"/>
          </a:xfrm>
          <a:prstGeom prst="roundRect">
            <a:avLst/>
          </a:prstGeom>
          <a:solidFill>
            <a:srgbClr val="FFFFFF"/>
          </a:solidFill>
          <a:ln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/>
          </a:p>
        </p:txBody>
      </p:sp>
      <p:sp>
        <p:nvSpPr>
          <p:cNvPr id="21" name="橢圓 20">
            <a:extLst>
              <a:ext uri="{FF2B5EF4-FFF2-40B4-BE49-F238E27FC236}">
                <a16:creationId xmlns:a16="http://schemas.microsoft.com/office/drawing/2014/main" id="{5DFA7D62-2123-62A4-9BFF-E5387C021867}"/>
              </a:ext>
            </a:extLst>
          </p:cNvPr>
          <p:cNvSpPr/>
          <p:nvPr/>
        </p:nvSpPr>
        <p:spPr>
          <a:xfrm>
            <a:off x="989288" y="3470805"/>
            <a:ext cx="914400" cy="914400"/>
          </a:xfrm>
          <a:prstGeom prst="ellipse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/>
          </a:p>
        </p:txBody>
      </p:sp>
      <p:sp>
        <p:nvSpPr>
          <p:cNvPr id="24" name="橢圓 23">
            <a:extLst>
              <a:ext uri="{FF2B5EF4-FFF2-40B4-BE49-F238E27FC236}">
                <a16:creationId xmlns:a16="http://schemas.microsoft.com/office/drawing/2014/main" id="{26D34EDC-6702-9A12-D2C7-48433471CA68}"/>
              </a:ext>
            </a:extLst>
          </p:cNvPr>
          <p:cNvSpPr/>
          <p:nvPr/>
        </p:nvSpPr>
        <p:spPr>
          <a:xfrm>
            <a:off x="3088372" y="3470805"/>
            <a:ext cx="914400" cy="914400"/>
          </a:xfrm>
          <a:prstGeom prst="ellipse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/>
          </a:p>
        </p:txBody>
      </p:sp>
      <p:sp>
        <p:nvSpPr>
          <p:cNvPr id="25" name="橢圓 24">
            <a:extLst>
              <a:ext uri="{FF2B5EF4-FFF2-40B4-BE49-F238E27FC236}">
                <a16:creationId xmlns:a16="http://schemas.microsoft.com/office/drawing/2014/main" id="{46EB2C3C-2CEC-F170-DDF6-9C0438D88617}"/>
              </a:ext>
            </a:extLst>
          </p:cNvPr>
          <p:cNvSpPr/>
          <p:nvPr/>
        </p:nvSpPr>
        <p:spPr>
          <a:xfrm>
            <a:off x="7136300" y="3470078"/>
            <a:ext cx="914400" cy="914400"/>
          </a:xfrm>
          <a:prstGeom prst="ellipse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/>
          </a:p>
        </p:txBody>
      </p:sp>
      <p:sp>
        <p:nvSpPr>
          <p:cNvPr id="26" name="橢圓 25">
            <a:extLst>
              <a:ext uri="{FF2B5EF4-FFF2-40B4-BE49-F238E27FC236}">
                <a16:creationId xmlns:a16="http://schemas.microsoft.com/office/drawing/2014/main" id="{BA319E10-2FAE-6549-33E5-490E79928219}"/>
              </a:ext>
            </a:extLst>
          </p:cNvPr>
          <p:cNvSpPr/>
          <p:nvPr/>
        </p:nvSpPr>
        <p:spPr>
          <a:xfrm>
            <a:off x="4923396" y="3470078"/>
            <a:ext cx="914400" cy="914400"/>
          </a:xfrm>
          <a:prstGeom prst="ellipse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/>
          </a:p>
        </p:txBody>
      </p:sp>
      <p:sp>
        <p:nvSpPr>
          <p:cNvPr id="28" name="投影片編號版面配置區 3">
            <a:extLst>
              <a:ext uri="{FF2B5EF4-FFF2-40B4-BE49-F238E27FC236}">
                <a16:creationId xmlns:a16="http://schemas.microsoft.com/office/drawing/2014/main" id="{CE4168CE-11EE-4087-CBFC-845B4F34671C}"/>
              </a:ext>
            </a:extLst>
          </p:cNvPr>
          <p:cNvSpPr txBox="1">
            <a:spLocks/>
          </p:cNvSpPr>
          <p:nvPr/>
        </p:nvSpPr>
        <p:spPr>
          <a:xfrm>
            <a:off x="6934200" y="65690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zh-TW"/>
            </a:defPPr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B137E495-C44C-4B56-9FA1-E0A4E48B5B29}" type="slidenum">
              <a:rPr lang="zh-TW" altLang="en-US">
                <a:solidFill>
                  <a:schemeClr val="tx1"/>
                </a:solidFill>
              </a:rPr>
              <a:pPr/>
              <a:t>15</a:t>
            </a:fld>
            <a:endParaRPr lang="zh-TW" altLang="en-US" dirty="0">
              <a:solidFill>
                <a:schemeClr val="tx1"/>
              </a:solidFill>
            </a:endParaRPr>
          </a:p>
        </p:txBody>
      </p:sp>
      <p:sp>
        <p:nvSpPr>
          <p:cNvPr id="13" name="矩形 12">
            <a:extLst>
              <a:ext uri="{FF2B5EF4-FFF2-40B4-BE49-F238E27FC236}">
                <a16:creationId xmlns:a16="http://schemas.microsoft.com/office/drawing/2014/main" id="{440B02DC-3E51-CC78-4215-A93A14CECFE6}"/>
              </a:ext>
            </a:extLst>
          </p:cNvPr>
          <p:cNvSpPr/>
          <p:nvPr/>
        </p:nvSpPr>
        <p:spPr>
          <a:xfrm>
            <a:off x="292560" y="1002570"/>
            <a:ext cx="8712968" cy="64633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zh-TW" altLang="en-US" b="1" dirty="0">
                <a:solidFill>
                  <a:schemeClr val="accent1"/>
                </a:solidFill>
                <a:latin typeface="Times New Roman" panose="02020603050405020304" pitchFamily="18" charset="0"/>
                <a:ea typeface="標楷體"/>
                <a:cs typeface="Times New Roman" panose="02020603050405020304" pitchFamily="18" charset="0"/>
              </a:rPr>
              <a:t>◎</a:t>
            </a:r>
            <a:r>
              <a:rPr lang="zh-TW" altLang="en-US" b="1" dirty="0">
                <a:solidFill>
                  <a:srgbClr val="FF0000"/>
                </a:solidFill>
                <a:latin typeface="Times New Roman" panose="02020603050405020304" pitchFamily="18" charset="0"/>
                <a:ea typeface="標楷體"/>
                <a:cs typeface="Times New Roman" panose="02020603050405020304" pitchFamily="18" charset="0"/>
              </a:rPr>
              <a:t>請撰寫本次募資後的</a:t>
            </a:r>
            <a:r>
              <a:rPr lang="en-US" altLang="zh-TW" b="1" dirty="0">
                <a:solidFill>
                  <a:srgbClr val="FF0000"/>
                </a:solidFill>
                <a:latin typeface="Times New Roman" panose="02020603050405020304" pitchFamily="18" charset="0"/>
                <a:ea typeface="標楷體"/>
                <a:cs typeface="Times New Roman" panose="02020603050405020304" pitchFamily="18" charset="0"/>
              </a:rPr>
              <a:t>Milestone</a:t>
            </a:r>
            <a:r>
              <a:rPr lang="zh-TW" altLang="en-US" b="1" dirty="0">
                <a:solidFill>
                  <a:schemeClr val="accent1"/>
                </a:solidFill>
                <a:latin typeface="Times New Roman" panose="02020603050405020304" pitchFamily="18" charset="0"/>
                <a:ea typeface="標楷體"/>
                <a:cs typeface="Times New Roman" panose="02020603050405020304" pitchFamily="18" charset="0"/>
              </a:rPr>
              <a:t>。</a:t>
            </a:r>
            <a:endParaRPr lang="en-US" altLang="zh-TW" b="1" dirty="0">
              <a:solidFill>
                <a:schemeClr val="accent1"/>
              </a:solidFill>
              <a:latin typeface="Times New Roman" panose="02020603050405020304" pitchFamily="18" charset="0"/>
              <a:ea typeface="標楷體"/>
              <a:cs typeface="Times New Roman" panose="02020603050405020304" pitchFamily="18" charset="0"/>
            </a:endParaRPr>
          </a:p>
          <a:p>
            <a:r>
              <a:rPr lang="zh-TW" altLang="en-US" b="1" dirty="0">
                <a:solidFill>
                  <a:schemeClr val="accent1"/>
                </a:solidFill>
                <a:latin typeface="Times New Roman" panose="02020603050405020304" pitchFamily="18" charset="0"/>
                <a:ea typeface="標楷體"/>
                <a:cs typeface="Times New Roman" panose="02020603050405020304" pitchFamily="18" charset="0"/>
              </a:rPr>
              <a:t>◎請說明未來三</a:t>
            </a:r>
            <a:r>
              <a:rPr lang="en-US" altLang="zh-TW" b="1" dirty="0">
                <a:solidFill>
                  <a:schemeClr val="accent1"/>
                </a:solidFill>
                <a:latin typeface="Times New Roman" panose="02020603050405020304" pitchFamily="18" charset="0"/>
                <a:ea typeface="標楷體"/>
                <a:cs typeface="Times New Roman" panose="02020603050405020304" pitchFamily="18" charset="0"/>
              </a:rPr>
              <a:t>~</a:t>
            </a:r>
            <a:r>
              <a:rPr lang="zh-TW" altLang="en-US" b="1" dirty="0">
                <a:solidFill>
                  <a:schemeClr val="accent1"/>
                </a:solidFill>
                <a:latin typeface="Times New Roman" panose="02020603050405020304" pitchFamily="18" charset="0"/>
                <a:ea typeface="標楷體"/>
                <a:cs typeface="Times New Roman" panose="02020603050405020304" pitchFamily="18" charset="0"/>
              </a:rPr>
              <a:t>五年技術與產品發展藍圖之下，其各階段或每年要達成的</a:t>
            </a:r>
            <a:r>
              <a:rPr lang="en-US" altLang="zh-TW" b="1" dirty="0">
                <a:solidFill>
                  <a:schemeClr val="accent1"/>
                </a:solidFill>
                <a:latin typeface="Times New Roman" panose="02020603050405020304" pitchFamily="18" charset="0"/>
                <a:ea typeface="標楷體"/>
                <a:cs typeface="Times New Roman" panose="02020603050405020304" pitchFamily="18" charset="0"/>
              </a:rPr>
              <a:t>Milestone</a:t>
            </a:r>
            <a:r>
              <a:rPr lang="zh-TW" altLang="en-US" b="1" dirty="0">
                <a:solidFill>
                  <a:schemeClr val="accent1"/>
                </a:solidFill>
                <a:latin typeface="Times New Roman" panose="02020603050405020304" pitchFamily="18" charset="0"/>
                <a:ea typeface="標楷體"/>
                <a:cs typeface="Times New Roman" panose="02020603050405020304" pitchFamily="18" charset="0"/>
              </a:rPr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val="316461247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文字方塊 6"/>
          <p:cNvSpPr txBox="1"/>
          <p:nvPr/>
        </p:nvSpPr>
        <p:spPr>
          <a:xfrm>
            <a:off x="7638356" y="1098277"/>
            <a:ext cx="108234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zh-TW" altLang="en-US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單位：仟元</a:t>
            </a:r>
          </a:p>
        </p:txBody>
      </p:sp>
      <p:graphicFrame>
        <p:nvGraphicFramePr>
          <p:cNvPr id="8" name="表格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791078"/>
              </p:ext>
            </p:extLst>
          </p:nvPr>
        </p:nvGraphicFramePr>
        <p:xfrm>
          <a:off x="307554" y="1482475"/>
          <a:ext cx="8413151" cy="4548669"/>
        </p:xfrm>
        <a:graphic>
          <a:graphicData uri="http://schemas.openxmlformats.org/drawingml/2006/table">
            <a:tbl>
              <a:tblPr firstRow="1" bandRow="1">
                <a:tableStyleId>{793D81CF-94F2-401A-BA57-92F5A7B2D0C5}</a:tableStyleId>
              </a:tblPr>
              <a:tblGrid>
                <a:gridCol w="16110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367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9133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9133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9133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9133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38211">
                <a:tc rowSpan="2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項目</a:t>
                      </a:r>
                      <a:endParaRPr lang="zh-TW" altLang="en-US" sz="1600" b="0" i="0" u="none" strike="noStrike" dirty="0">
                        <a:solidFill>
                          <a:schemeClr val="bg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16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111</a:t>
                      </a:r>
                      <a:r>
                        <a:rPr lang="zh-TW" altLang="en-US" sz="16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年</a:t>
                      </a:r>
                      <a:endParaRPr lang="zh-TW" altLang="en-US" sz="1600" b="0" i="0" u="none" strike="noStrike" dirty="0">
                        <a:solidFill>
                          <a:schemeClr val="bg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5" marR="4575" marT="457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16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112</a:t>
                      </a:r>
                      <a:r>
                        <a:rPr lang="zh-TW" altLang="en-US" sz="16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年</a:t>
                      </a:r>
                      <a:endParaRPr lang="zh-TW" altLang="en-US" sz="1600" b="0" i="0" u="none" strike="noStrike" dirty="0">
                        <a:solidFill>
                          <a:schemeClr val="bg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5" marR="4575" marT="457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16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113</a:t>
                      </a:r>
                      <a:r>
                        <a:rPr lang="zh-TW" altLang="en-US" sz="16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年</a:t>
                      </a:r>
                      <a:endParaRPr lang="zh-TW" altLang="en-US" sz="1600" b="0" i="0" u="none" strike="noStrike" dirty="0">
                        <a:solidFill>
                          <a:schemeClr val="bg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5" marR="4575" marT="457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16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114</a:t>
                      </a:r>
                      <a:r>
                        <a:rPr lang="zh-TW" altLang="en-US" sz="16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年</a:t>
                      </a:r>
                      <a:endParaRPr lang="zh-TW" altLang="en-US" sz="1600" b="0" i="0" u="none" strike="noStrike" dirty="0">
                        <a:solidFill>
                          <a:schemeClr val="bg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5" marR="4575" marT="457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16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115</a:t>
                      </a:r>
                      <a:r>
                        <a:rPr lang="zh-TW" altLang="en-US" sz="16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年</a:t>
                      </a:r>
                      <a:endParaRPr lang="zh-TW" altLang="en-US" sz="1600" b="0" i="0" u="none" strike="noStrike" dirty="0">
                        <a:solidFill>
                          <a:schemeClr val="bg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5" marR="4575" marT="4575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7161">
                <a:tc vMerge="1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1800" b="1" i="0" u="none" strike="noStrike" dirty="0">
                        <a:solidFill>
                          <a:schemeClr val="bg1"/>
                        </a:solidFill>
                        <a:effectLst/>
                        <a:latin typeface="FangSong" pitchFamily="49" charset="-122"/>
                        <a:ea typeface="FangSong" pitchFamily="49" charset="-122"/>
                      </a:endParaRPr>
                    </a:p>
                  </a:txBody>
                  <a:tcPr marL="4575" marR="4575" marT="457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u="none" strike="noStrike" dirty="0">
                          <a:solidFill>
                            <a:srgbClr val="FFFF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數量</a:t>
                      </a:r>
                      <a:r>
                        <a:rPr lang="en-US" altLang="zh-TW" sz="1600" u="none" strike="noStrike" dirty="0">
                          <a:solidFill>
                            <a:srgbClr val="FFFF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/</a:t>
                      </a:r>
                      <a:r>
                        <a:rPr lang="zh-TW" altLang="en-US" sz="1600" u="none" strike="noStrike" dirty="0">
                          <a:solidFill>
                            <a:srgbClr val="FFFF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金額</a:t>
                      </a:r>
                      <a:endParaRPr lang="zh-TW" altLang="en-US" sz="1600" b="0" i="0" u="none" strike="noStrike" dirty="0">
                        <a:solidFill>
                          <a:srgbClr val="FFFF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5" marR="4575" marT="4575" marB="0"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u="none" strike="noStrike" dirty="0">
                          <a:solidFill>
                            <a:srgbClr val="FFFF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數量</a:t>
                      </a:r>
                      <a:r>
                        <a:rPr lang="en-US" altLang="zh-TW" sz="1600" u="none" strike="noStrike" dirty="0">
                          <a:solidFill>
                            <a:srgbClr val="FFFF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/</a:t>
                      </a:r>
                      <a:r>
                        <a:rPr lang="zh-TW" altLang="en-US" sz="1600" u="none" strike="noStrike" dirty="0">
                          <a:solidFill>
                            <a:srgbClr val="FFFF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金額</a:t>
                      </a:r>
                      <a:endParaRPr lang="zh-TW" altLang="en-US" sz="1600" b="0" i="0" u="none" strike="noStrike" dirty="0">
                        <a:solidFill>
                          <a:srgbClr val="FFFF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5" marR="4575" marT="4575" marB="0"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u="none" strike="noStrike" dirty="0">
                          <a:solidFill>
                            <a:srgbClr val="FFFF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數量</a:t>
                      </a:r>
                      <a:r>
                        <a:rPr lang="en-US" altLang="zh-TW" sz="1600" u="none" strike="noStrike" dirty="0">
                          <a:solidFill>
                            <a:srgbClr val="FFFF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/</a:t>
                      </a:r>
                      <a:r>
                        <a:rPr lang="zh-TW" altLang="en-US" sz="1600" u="none" strike="noStrike" dirty="0">
                          <a:solidFill>
                            <a:srgbClr val="FFFF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金額</a:t>
                      </a:r>
                      <a:endParaRPr lang="zh-TW" altLang="en-US" sz="1600" b="0" i="0" u="none" strike="noStrike" dirty="0">
                        <a:solidFill>
                          <a:srgbClr val="FFFF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5" marR="4575" marT="4575" marB="0"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u="none" strike="noStrike" dirty="0">
                          <a:solidFill>
                            <a:srgbClr val="FFFF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數量</a:t>
                      </a:r>
                      <a:r>
                        <a:rPr lang="en-US" altLang="zh-TW" sz="1600" u="none" strike="noStrike" dirty="0">
                          <a:solidFill>
                            <a:srgbClr val="FFFF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/</a:t>
                      </a:r>
                      <a:r>
                        <a:rPr lang="zh-TW" altLang="en-US" sz="1600" u="none" strike="noStrike" dirty="0">
                          <a:solidFill>
                            <a:srgbClr val="FFFF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金額</a:t>
                      </a:r>
                      <a:endParaRPr lang="zh-TW" altLang="en-US" sz="1600" b="0" i="0" u="none" strike="noStrike" dirty="0">
                        <a:solidFill>
                          <a:srgbClr val="FFFF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5" marR="4575" marT="4575" marB="0"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u="none" strike="noStrike" dirty="0">
                          <a:solidFill>
                            <a:srgbClr val="FFFF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數量</a:t>
                      </a:r>
                      <a:r>
                        <a:rPr lang="en-US" altLang="zh-TW" sz="1600" u="none" strike="noStrike" dirty="0">
                          <a:solidFill>
                            <a:srgbClr val="FFFF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/</a:t>
                      </a:r>
                      <a:r>
                        <a:rPr lang="zh-TW" altLang="en-US" sz="1600" u="none" strike="noStrike" dirty="0">
                          <a:solidFill>
                            <a:srgbClr val="FFFF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金額</a:t>
                      </a:r>
                      <a:endParaRPr lang="zh-TW" altLang="en-US" sz="1600" b="0" i="0" u="none" strike="noStrike" dirty="0">
                        <a:solidFill>
                          <a:srgbClr val="FFFF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5" marR="4575" marT="4575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7161"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1600" u="none" strike="noStrike" kern="12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（營收項目）</a:t>
                      </a:r>
                      <a:endParaRPr lang="zh-TW" altLang="en-US" sz="1600" b="0" u="none" strike="noStrike" kern="1200" dirty="0">
                        <a:solidFill>
                          <a:schemeClr val="dk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Arial Unicode MS" pitchFamily="34" charset="-120"/>
                      </a:endParaRPr>
                    </a:p>
                  </a:txBody>
                  <a:tcPr marL="4575" marR="4575" marT="457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endParaRPr lang="zh-TW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Arial Unicode MS" pitchFamily="34" charset="-120"/>
                      </a:endParaRPr>
                    </a:p>
                  </a:txBody>
                  <a:tcPr marL="4575" marR="4575" marT="457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endParaRPr lang="zh-TW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Arial Unicode MS" pitchFamily="34" charset="-120"/>
                      </a:endParaRPr>
                    </a:p>
                  </a:txBody>
                  <a:tcPr marL="4575" marR="4575" marT="457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Arial Unicode MS" pitchFamily="34" charset="-120"/>
                      </a:endParaRPr>
                    </a:p>
                  </a:txBody>
                  <a:tcPr marL="4575" marR="4575" marT="457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endParaRPr lang="zh-TW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Arial Unicode MS" pitchFamily="34" charset="-120"/>
                      </a:endParaRPr>
                    </a:p>
                  </a:txBody>
                  <a:tcPr marL="4575" marR="4575" marT="457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endParaRPr lang="zh-TW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Arial Unicode MS" pitchFamily="34" charset="-120"/>
                      </a:endParaRPr>
                    </a:p>
                  </a:txBody>
                  <a:tcPr marL="4575" marR="4575" marT="457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7161"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u="none" strike="noStrike" kern="12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（營收項目）</a:t>
                      </a:r>
                      <a:endParaRPr lang="zh-TW" altLang="en-US" sz="1600" b="0" u="none" strike="noStrike" kern="1200" dirty="0">
                        <a:solidFill>
                          <a:schemeClr val="dk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Arial Unicode MS" pitchFamily="34" charset="-120"/>
                      </a:endParaRPr>
                    </a:p>
                  </a:txBody>
                  <a:tcPr marL="4575" marR="4575" marT="457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endParaRPr lang="zh-TW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Arial Unicode MS" pitchFamily="34" charset="-120"/>
                      </a:endParaRPr>
                    </a:p>
                  </a:txBody>
                  <a:tcPr marL="4575" marR="4575" marT="457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endParaRPr lang="zh-TW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Arial Unicode MS" pitchFamily="34" charset="-120"/>
                      </a:endParaRPr>
                    </a:p>
                  </a:txBody>
                  <a:tcPr marL="4575" marR="4575" marT="457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Arial Unicode MS" pitchFamily="34" charset="-120"/>
                      </a:endParaRPr>
                    </a:p>
                  </a:txBody>
                  <a:tcPr marL="4575" marR="4575" marT="457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endParaRPr lang="zh-TW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Arial Unicode MS" pitchFamily="34" charset="-120"/>
                      </a:endParaRPr>
                    </a:p>
                  </a:txBody>
                  <a:tcPr marL="4575" marR="4575" marT="457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endParaRPr lang="zh-TW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Arial Unicode MS" pitchFamily="34" charset="-120"/>
                      </a:endParaRPr>
                    </a:p>
                  </a:txBody>
                  <a:tcPr marL="4575" marR="4575" marT="4575" marB="0" anchor="ctr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07161"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u="none" strike="noStrike" kern="12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（營收項目）</a:t>
                      </a:r>
                      <a:endParaRPr lang="zh-TW" altLang="en-US" sz="1600" b="0" u="none" strike="noStrike" kern="1200" dirty="0">
                        <a:solidFill>
                          <a:schemeClr val="dk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Arial Unicode MS" pitchFamily="34" charset="-120"/>
                      </a:endParaRPr>
                    </a:p>
                  </a:txBody>
                  <a:tcPr marL="4575" marR="4575" marT="457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endParaRPr lang="zh-TW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Arial Unicode MS" pitchFamily="34" charset="-120"/>
                      </a:endParaRPr>
                    </a:p>
                  </a:txBody>
                  <a:tcPr marL="4575" marR="4575" marT="457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endParaRPr lang="zh-TW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Arial Unicode MS" pitchFamily="34" charset="-120"/>
                      </a:endParaRPr>
                    </a:p>
                  </a:txBody>
                  <a:tcPr marL="4575" marR="4575" marT="457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Arial Unicode MS" pitchFamily="34" charset="-120"/>
                      </a:endParaRPr>
                    </a:p>
                  </a:txBody>
                  <a:tcPr marL="4575" marR="4575" marT="457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endParaRPr lang="zh-TW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Arial Unicode MS" pitchFamily="34" charset="-120"/>
                      </a:endParaRPr>
                    </a:p>
                  </a:txBody>
                  <a:tcPr marL="4575" marR="4575" marT="457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endParaRPr lang="zh-TW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Arial Unicode MS" pitchFamily="34" charset="-120"/>
                      </a:endParaRPr>
                    </a:p>
                  </a:txBody>
                  <a:tcPr marL="4575" marR="4575" marT="4575" marB="0" anchor="ctr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07161"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16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員工人數</a:t>
                      </a:r>
                      <a:r>
                        <a:rPr lang="en-US" altLang="zh-TW" sz="16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/</a:t>
                      </a:r>
                      <a:r>
                        <a:rPr lang="zh-TW" altLang="en-US" sz="16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薪資</a:t>
                      </a:r>
                      <a:endParaRPr lang="zh-TW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Arial Unicode MS" pitchFamily="34" charset="-120"/>
                      </a:endParaRPr>
                    </a:p>
                  </a:txBody>
                  <a:tcPr marL="4575" marR="4575" marT="457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Arial Unicode MS" pitchFamily="34" charset="-120"/>
                      </a:endParaRPr>
                    </a:p>
                  </a:txBody>
                  <a:tcPr marL="4575" marR="4575" marT="457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endParaRPr lang="zh-TW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Arial Unicode MS" pitchFamily="34" charset="-120"/>
                      </a:endParaRPr>
                    </a:p>
                  </a:txBody>
                  <a:tcPr marL="4575" marR="4575" marT="457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endParaRPr lang="zh-TW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Arial Unicode MS" pitchFamily="34" charset="-120"/>
                      </a:endParaRPr>
                    </a:p>
                  </a:txBody>
                  <a:tcPr marL="4575" marR="4575" marT="457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endParaRPr lang="zh-TW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Arial Unicode MS" pitchFamily="34" charset="-120"/>
                      </a:endParaRPr>
                    </a:p>
                  </a:txBody>
                  <a:tcPr marL="4575" marR="4575" marT="457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endParaRPr lang="zh-TW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Arial Unicode MS" pitchFamily="34" charset="-120"/>
                      </a:endParaRPr>
                    </a:p>
                  </a:txBody>
                  <a:tcPr marL="4575" marR="4575" marT="457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7161"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16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銷貨成本</a:t>
                      </a:r>
                      <a:r>
                        <a:rPr lang="en-US" altLang="zh-TW" sz="16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/</a:t>
                      </a:r>
                      <a:r>
                        <a:rPr lang="zh-TW" altLang="en-US" sz="16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毛利率</a:t>
                      </a:r>
                      <a:endParaRPr lang="en-US" altLang="zh-TW" sz="16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Arial Unicode MS" pitchFamily="34" charset="-120"/>
                      </a:endParaRPr>
                    </a:p>
                  </a:txBody>
                  <a:tcPr marL="4575" marR="4575" marT="457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endParaRPr lang="zh-TW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Arial Unicode MS" pitchFamily="34" charset="-120"/>
                      </a:endParaRPr>
                    </a:p>
                  </a:txBody>
                  <a:tcPr marL="4575" marR="4575" marT="457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endParaRPr lang="zh-TW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Arial Unicode MS" pitchFamily="34" charset="-120"/>
                      </a:endParaRPr>
                    </a:p>
                  </a:txBody>
                  <a:tcPr marL="4575" marR="4575" marT="457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endParaRPr lang="zh-TW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Arial Unicode MS" pitchFamily="34" charset="-120"/>
                      </a:endParaRPr>
                    </a:p>
                  </a:txBody>
                  <a:tcPr marL="4575" marR="4575" marT="457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endParaRPr lang="zh-TW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Arial Unicode MS" pitchFamily="34" charset="-120"/>
                      </a:endParaRPr>
                    </a:p>
                  </a:txBody>
                  <a:tcPr marL="4575" marR="4575" marT="457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endParaRPr lang="zh-TW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Arial Unicode MS" pitchFamily="34" charset="-120"/>
                      </a:endParaRPr>
                    </a:p>
                  </a:txBody>
                  <a:tcPr marL="4575" marR="4575" marT="457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7161"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16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營業費用</a:t>
                      </a:r>
                      <a:r>
                        <a:rPr lang="en-US" altLang="zh-TW" sz="16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/</a:t>
                      </a:r>
                      <a:r>
                        <a:rPr lang="zh-TW" altLang="en-US" sz="16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淨利率</a:t>
                      </a:r>
                      <a:endParaRPr lang="en-US" altLang="zh-TW" sz="1600" b="0" i="0" u="none" strike="noStrike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Arial Unicode MS" pitchFamily="34" charset="-120"/>
                      </a:endParaRPr>
                    </a:p>
                  </a:txBody>
                  <a:tcPr marL="4575" marR="4575" marT="457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endParaRPr lang="zh-TW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Arial Unicode MS" pitchFamily="34" charset="-120"/>
                      </a:endParaRPr>
                    </a:p>
                  </a:txBody>
                  <a:tcPr marL="4575" marR="4575" marT="457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zh-TW" sz="1600" b="0" i="0" u="none" strike="noStrike" dirty="0">
                        <a:solidFill>
                          <a:srgbClr val="00000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Arial Unicode MS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zh-TW" sz="1600" b="0" i="0" u="none" strike="noStrike" dirty="0">
                        <a:solidFill>
                          <a:srgbClr val="00000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Arial Unicode MS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endParaRPr lang="zh-TW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Arial Unicode MS" pitchFamily="34" charset="-120"/>
                      </a:endParaRPr>
                    </a:p>
                  </a:txBody>
                  <a:tcPr marL="4575" marR="4575" marT="457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endParaRPr lang="zh-TW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Arial Unicode MS" pitchFamily="34" charset="-120"/>
                      </a:endParaRPr>
                    </a:p>
                  </a:txBody>
                  <a:tcPr marL="4575" marR="4575" marT="457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7161"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16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稅後盈餘</a:t>
                      </a: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Arial Unicode MS" pitchFamily="34" charset="-120"/>
                      </a:endParaRPr>
                    </a:p>
                  </a:txBody>
                  <a:tcPr marL="4575" marR="4575" marT="457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endParaRPr lang="zh-TW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Arial Unicode MS" pitchFamily="34" charset="-120"/>
                      </a:endParaRPr>
                    </a:p>
                  </a:txBody>
                  <a:tcPr marL="4575" marR="4575" marT="457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zh-TW" sz="1600" b="0" i="0" u="none" strike="noStrike" dirty="0">
                        <a:solidFill>
                          <a:srgbClr val="00000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Arial Unicode MS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zh-TW" sz="1600" b="0" i="0" u="none" strike="noStrike" dirty="0">
                        <a:solidFill>
                          <a:srgbClr val="00000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Arial Unicode MS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endParaRPr lang="zh-TW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Arial Unicode MS" pitchFamily="34" charset="-120"/>
                      </a:endParaRPr>
                    </a:p>
                  </a:txBody>
                  <a:tcPr marL="4575" marR="4575" marT="457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endParaRPr lang="zh-TW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Arial Unicode MS" pitchFamily="34" charset="-120"/>
                      </a:endParaRPr>
                    </a:p>
                  </a:txBody>
                  <a:tcPr marL="4575" marR="4575" marT="4575" marB="0" anchor="ctr"/>
                </a:tc>
                <a:extLst>
                  <a:ext uri="{0D108BD9-81ED-4DB2-BD59-A6C34878D82A}">
                    <a16:rowId xmlns:a16="http://schemas.microsoft.com/office/drawing/2014/main" val="2055072221"/>
                  </a:ext>
                </a:extLst>
              </a:tr>
              <a:tr h="307161"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16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每股盈餘</a:t>
                      </a:r>
                      <a:r>
                        <a:rPr lang="en-US" altLang="zh-TW" sz="16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en-US" sz="16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EPS) </a:t>
                      </a: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Arial Unicode MS" pitchFamily="34" charset="-120"/>
                      </a:endParaRPr>
                    </a:p>
                  </a:txBody>
                  <a:tcPr marL="4575" marR="4575" marT="457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endParaRPr lang="zh-TW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Arial Unicode MS" pitchFamily="34" charset="-120"/>
                      </a:endParaRPr>
                    </a:p>
                  </a:txBody>
                  <a:tcPr marL="4575" marR="4575" marT="457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zh-TW" sz="1600" b="0" i="0" u="none" strike="noStrike" dirty="0">
                        <a:solidFill>
                          <a:srgbClr val="00000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Arial Unicode MS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zh-TW" sz="1600" b="0" i="0" u="none" strike="noStrike" dirty="0">
                        <a:solidFill>
                          <a:srgbClr val="00000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Arial Unicode MS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endParaRPr lang="zh-TW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Arial Unicode MS" pitchFamily="34" charset="-120"/>
                      </a:endParaRPr>
                    </a:p>
                  </a:txBody>
                  <a:tcPr marL="4575" marR="4575" marT="457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endParaRPr lang="zh-TW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Arial Unicode MS" pitchFamily="34" charset="-120"/>
                      </a:endParaRPr>
                    </a:p>
                  </a:txBody>
                  <a:tcPr marL="4575" marR="4575" marT="4575" marB="0" anchor="ctr"/>
                </a:tc>
                <a:extLst>
                  <a:ext uri="{0D108BD9-81ED-4DB2-BD59-A6C34878D82A}">
                    <a16:rowId xmlns:a16="http://schemas.microsoft.com/office/drawing/2014/main" val="1296365170"/>
                  </a:ext>
                </a:extLst>
              </a:tr>
              <a:tr h="307161"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股東人數</a:t>
                      </a:r>
                      <a:r>
                        <a:rPr lang="en-US" altLang="zh-TW" sz="16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/</a:t>
                      </a:r>
                      <a:r>
                        <a:rPr lang="zh-TW" altLang="en-US" sz="16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資本額</a:t>
                      </a:r>
                      <a:endParaRPr lang="en-US" altLang="zh-TW" sz="1600" b="0" i="0" u="none" strike="noStrike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Arial Unicode MS" pitchFamily="34" charset="-120"/>
                      </a:endParaRPr>
                    </a:p>
                  </a:txBody>
                  <a:tcPr marL="4575" marR="4575" marT="457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endParaRPr lang="zh-TW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Arial Unicode MS" pitchFamily="34" charset="-120"/>
                      </a:endParaRPr>
                    </a:p>
                  </a:txBody>
                  <a:tcPr marL="4575" marR="4575" marT="457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endParaRPr lang="zh-TW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Arial Unicode MS" pitchFamily="34" charset="-120"/>
                      </a:endParaRPr>
                    </a:p>
                  </a:txBody>
                  <a:tcPr marL="4575" marR="4575" marT="457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endParaRPr lang="zh-TW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Arial Unicode MS" pitchFamily="34" charset="-120"/>
                      </a:endParaRPr>
                    </a:p>
                  </a:txBody>
                  <a:tcPr marL="4575" marR="4575" marT="457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endParaRPr lang="zh-TW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Arial Unicode MS" pitchFamily="34" charset="-120"/>
                      </a:endParaRPr>
                    </a:p>
                  </a:txBody>
                  <a:tcPr marL="4575" marR="4575" marT="457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endParaRPr lang="zh-TW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Arial Unicode MS" pitchFamily="34" charset="-120"/>
                      </a:endParaRPr>
                    </a:p>
                  </a:txBody>
                  <a:tcPr marL="4575" marR="4575" marT="457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07161"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內部員工股權</a:t>
                      </a:r>
                      <a:r>
                        <a:rPr lang="en-US" altLang="zh-TW" sz="16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(%)</a:t>
                      </a:r>
                      <a:endParaRPr lang="en-US" altLang="zh-TW" sz="1600" b="0" i="0" u="none" strike="noStrike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Arial Unicode MS" pitchFamily="34" charset="-120"/>
                      </a:endParaRPr>
                    </a:p>
                  </a:txBody>
                  <a:tcPr marL="4575" marR="4575" marT="457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endParaRPr lang="zh-TW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Arial Unicode MS" pitchFamily="34" charset="-120"/>
                      </a:endParaRPr>
                    </a:p>
                  </a:txBody>
                  <a:tcPr marL="4575" marR="4575" marT="457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endParaRPr lang="zh-TW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Arial Unicode MS" pitchFamily="34" charset="-120"/>
                      </a:endParaRPr>
                    </a:p>
                  </a:txBody>
                  <a:tcPr marL="4575" marR="4575" marT="457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endParaRPr lang="zh-TW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Arial Unicode MS" pitchFamily="34" charset="-120"/>
                      </a:endParaRPr>
                    </a:p>
                  </a:txBody>
                  <a:tcPr marL="4575" marR="4575" marT="457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endParaRPr lang="zh-TW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Arial Unicode MS" pitchFamily="34" charset="-120"/>
                      </a:endParaRPr>
                    </a:p>
                  </a:txBody>
                  <a:tcPr marL="4575" marR="4575" marT="457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endParaRPr lang="zh-TW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Arial Unicode MS" pitchFamily="34" charset="-120"/>
                      </a:endParaRPr>
                    </a:p>
                  </a:txBody>
                  <a:tcPr marL="4575" marR="4575" marT="457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07161"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16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每股淨值</a:t>
                      </a: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Arial Unicode MS" pitchFamily="34" charset="-120"/>
                      </a:endParaRPr>
                    </a:p>
                  </a:txBody>
                  <a:tcPr marL="4575" marR="4575" marT="4575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600" b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Arial Unicode MS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n-US" altLang="zh-TW" sz="1600" b="0" u="none" strike="noStrike" kern="1200" dirty="0">
                        <a:solidFill>
                          <a:schemeClr val="dk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Arial Unicode MS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n-US" altLang="zh-TW" sz="1600" b="0" u="none" strike="noStrike" kern="1200" dirty="0">
                        <a:solidFill>
                          <a:schemeClr val="dk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Arial Unicode MS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n-US" altLang="zh-TW" sz="1600" b="0" u="none" strike="noStrike" kern="1200" dirty="0">
                        <a:solidFill>
                          <a:schemeClr val="dk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Arial Unicode MS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n-US" altLang="zh-TW" sz="1600" b="0" u="none" strike="noStrike" kern="1200" dirty="0">
                        <a:solidFill>
                          <a:schemeClr val="dk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Arial Unicode MS" pitchFamily="34" charset="-12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07161"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16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本益比</a:t>
                      </a:r>
                      <a:r>
                        <a:rPr lang="en-US" altLang="zh-TW" sz="16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6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倍</a:t>
                      </a:r>
                      <a:r>
                        <a:rPr lang="en-US" altLang="zh-TW" sz="16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endParaRPr lang="en-US" altLang="zh-TW" sz="1600" b="0" i="0" u="none" strike="noStrike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Arial Unicode MS" pitchFamily="34" charset="-120"/>
                      </a:endParaRPr>
                    </a:p>
                  </a:txBody>
                  <a:tcPr marL="4575" marR="4575" marT="457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endParaRPr lang="zh-TW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Arial Unicode MS" pitchFamily="34" charset="-120"/>
                      </a:endParaRPr>
                    </a:p>
                  </a:txBody>
                  <a:tcPr marL="4575" marR="4575" marT="457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endParaRPr lang="zh-TW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Arial Unicode MS" pitchFamily="34" charset="-120"/>
                      </a:endParaRPr>
                    </a:p>
                  </a:txBody>
                  <a:tcPr marL="4575" marR="4575" marT="457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endParaRPr lang="zh-TW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Arial Unicode MS" pitchFamily="34" charset="-120"/>
                      </a:endParaRPr>
                    </a:p>
                  </a:txBody>
                  <a:tcPr marL="4575" marR="4575" marT="457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endParaRPr lang="zh-TW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Arial Unicode MS" pitchFamily="34" charset="-120"/>
                      </a:endParaRPr>
                    </a:p>
                  </a:txBody>
                  <a:tcPr marL="4575" marR="4575" marT="457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endParaRPr lang="zh-TW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Arial Unicode MS" pitchFamily="34" charset="-120"/>
                      </a:endParaRPr>
                    </a:p>
                  </a:txBody>
                  <a:tcPr marL="4575" marR="4575" marT="4575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07161"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16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股價 </a:t>
                      </a:r>
                      <a:endParaRPr lang="zh-TW" alt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Arial Unicode MS" pitchFamily="34" charset="-120"/>
                      </a:endParaRPr>
                    </a:p>
                  </a:txBody>
                  <a:tcPr marL="4575" marR="4575" marT="457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endParaRPr lang="zh-TW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Arial Unicode MS" pitchFamily="34" charset="-120"/>
                      </a:endParaRPr>
                    </a:p>
                  </a:txBody>
                  <a:tcPr marL="4575" marR="4575" marT="457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endParaRPr lang="zh-TW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Arial Unicode MS" pitchFamily="34" charset="-120"/>
                      </a:endParaRPr>
                    </a:p>
                  </a:txBody>
                  <a:tcPr marL="4575" marR="4575" marT="457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endParaRPr lang="zh-TW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Arial Unicode MS" pitchFamily="34" charset="-120"/>
                      </a:endParaRPr>
                    </a:p>
                  </a:txBody>
                  <a:tcPr marL="4575" marR="4575" marT="457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endParaRPr lang="zh-TW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Arial Unicode MS" pitchFamily="34" charset="-120"/>
                      </a:endParaRPr>
                    </a:p>
                  </a:txBody>
                  <a:tcPr marL="4575" marR="4575" marT="457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endParaRPr lang="zh-TW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Arial Unicode MS" pitchFamily="34" charset="-120"/>
                      </a:endParaRPr>
                    </a:p>
                  </a:txBody>
                  <a:tcPr marL="4575" marR="4575" marT="4575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5" name="標題 1"/>
          <p:cNvSpPr txBox="1">
            <a:spLocks/>
          </p:cNvSpPr>
          <p:nvPr/>
        </p:nvSpPr>
        <p:spPr>
          <a:xfrm>
            <a:off x="0" y="0"/>
            <a:ext cx="9144000" cy="914400"/>
          </a:xfrm>
          <a:prstGeom prst="rect">
            <a:avLst/>
          </a:prstGeom>
          <a:solidFill>
            <a:srgbClr val="002060"/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z="36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財務預估</a:t>
            </a:r>
            <a:r>
              <a:rPr lang="en-US" altLang="zh-TW" sz="36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-1</a:t>
            </a:r>
          </a:p>
        </p:txBody>
      </p:sp>
      <p:sp>
        <p:nvSpPr>
          <p:cNvPr id="6" name="投影片編號版面配置區 3"/>
          <p:cNvSpPr>
            <a:spLocks noGrp="1"/>
          </p:cNvSpPr>
          <p:nvPr>
            <p:ph type="sldNum" sz="quarter" idx="12"/>
          </p:nvPr>
        </p:nvSpPr>
        <p:spPr>
          <a:xfrm>
            <a:off x="6934200" y="6569075"/>
            <a:ext cx="2133600" cy="365125"/>
          </a:xfrm>
          <a:prstGeom prst="rect">
            <a:avLst/>
          </a:prstGeom>
        </p:spPr>
        <p:txBody>
          <a:bodyPr/>
          <a:lstStyle/>
          <a:p>
            <a:fld id="{B137E495-C44C-4B56-9FA1-E0A4E48B5B29}" type="slidenum">
              <a:rPr lang="zh-TW" altLang="en-US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pPr/>
              <a:t>16</a:t>
            </a:fld>
            <a:endParaRPr lang="zh-TW" altLang="en-US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1" name="矩形 10">
            <a:extLst>
              <a:ext uri="{FF2B5EF4-FFF2-40B4-BE49-F238E27FC236}">
                <a16:creationId xmlns:a16="http://schemas.microsoft.com/office/drawing/2014/main" id="{E2A1086C-BE0B-4CA0-AB75-C19520EFAFC5}"/>
              </a:ext>
            </a:extLst>
          </p:cNvPr>
          <p:cNvSpPr/>
          <p:nvPr/>
        </p:nvSpPr>
        <p:spPr>
          <a:xfrm>
            <a:off x="331193" y="836712"/>
            <a:ext cx="8712968" cy="64633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zh-TW" altLang="en-US" b="1" dirty="0">
                <a:solidFill>
                  <a:schemeClr val="accent1"/>
                </a:solidFill>
                <a:latin typeface="標楷體"/>
                <a:ea typeface="標楷體"/>
                <a:cs typeface="Arial" pitchFamily="34" charset="0"/>
              </a:rPr>
              <a:t>◎請說明未來三</a:t>
            </a:r>
            <a:r>
              <a:rPr lang="en-US" altLang="zh-TW" b="1" dirty="0">
                <a:solidFill>
                  <a:schemeClr val="accent1"/>
                </a:solidFill>
                <a:latin typeface="標楷體"/>
                <a:ea typeface="標楷體"/>
                <a:cs typeface="Arial" pitchFamily="34" charset="0"/>
              </a:rPr>
              <a:t>~</a:t>
            </a:r>
            <a:r>
              <a:rPr lang="zh-TW" altLang="en-US" b="1" dirty="0">
                <a:solidFill>
                  <a:schemeClr val="accent1"/>
                </a:solidFill>
                <a:latin typeface="標楷體"/>
                <a:ea typeface="標楷體"/>
                <a:cs typeface="Arial" pitchFamily="34" charset="0"/>
              </a:rPr>
              <a:t>五年的財務預測，若有上市櫃規劃，請再補充說明。</a:t>
            </a:r>
            <a:endParaRPr lang="en-US" altLang="zh-TW" b="1" dirty="0">
              <a:solidFill>
                <a:schemeClr val="accent1"/>
              </a:solidFill>
              <a:latin typeface="標楷體"/>
              <a:ea typeface="標楷體"/>
              <a:cs typeface="Arial" pitchFamily="34" charset="0"/>
            </a:endParaRPr>
          </a:p>
          <a:p>
            <a:r>
              <a:rPr lang="zh-TW" altLang="en-US" b="1" dirty="0">
                <a:solidFill>
                  <a:schemeClr val="accent1"/>
                </a:solidFill>
                <a:latin typeface="標楷體"/>
                <a:ea typeface="標楷體"/>
                <a:cs typeface="Arial" pitchFamily="34" charset="0"/>
              </a:rPr>
              <a:t>◎並請說明未來投資後的出場機制</a:t>
            </a:r>
          </a:p>
        </p:txBody>
      </p:sp>
      <p:grpSp>
        <p:nvGrpSpPr>
          <p:cNvPr id="4" name="群組 3">
            <a:extLst>
              <a:ext uri="{FF2B5EF4-FFF2-40B4-BE49-F238E27FC236}">
                <a16:creationId xmlns:a16="http://schemas.microsoft.com/office/drawing/2014/main" id="{5BAF30FC-0A72-49E1-BE5F-C4975012C76C}"/>
              </a:ext>
            </a:extLst>
          </p:cNvPr>
          <p:cNvGrpSpPr/>
          <p:nvPr/>
        </p:nvGrpSpPr>
        <p:grpSpPr>
          <a:xfrm>
            <a:off x="0" y="6130824"/>
            <a:ext cx="9144000" cy="585342"/>
            <a:chOff x="0" y="6272658"/>
            <a:chExt cx="9144000" cy="585342"/>
          </a:xfrm>
        </p:grpSpPr>
        <p:sp>
          <p:nvSpPr>
            <p:cNvPr id="3" name="矩形 2">
              <a:extLst>
                <a:ext uri="{FF2B5EF4-FFF2-40B4-BE49-F238E27FC236}">
                  <a16:creationId xmlns:a16="http://schemas.microsoft.com/office/drawing/2014/main" id="{B387A538-5DBF-4864-BB91-57B28DA9BD79}"/>
                </a:ext>
              </a:extLst>
            </p:cNvPr>
            <p:cNvSpPr/>
            <p:nvPr/>
          </p:nvSpPr>
          <p:spPr>
            <a:xfrm>
              <a:off x="0" y="6282126"/>
              <a:ext cx="9144000" cy="575874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dirty="0"/>
            </a:p>
          </p:txBody>
        </p:sp>
        <p:sp>
          <p:nvSpPr>
            <p:cNvPr id="2" name="矩形 1">
              <a:extLst>
                <a:ext uri="{FF2B5EF4-FFF2-40B4-BE49-F238E27FC236}">
                  <a16:creationId xmlns:a16="http://schemas.microsoft.com/office/drawing/2014/main" id="{DC72187E-6E2B-4F84-A9ED-9D984268E09A}"/>
                </a:ext>
              </a:extLst>
            </p:cNvPr>
            <p:cNvSpPr/>
            <p:nvPr/>
          </p:nvSpPr>
          <p:spPr>
            <a:xfrm>
              <a:off x="0" y="6272658"/>
              <a:ext cx="2031325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zh-TW" altLang="en-US" b="1" dirty="0">
                  <a:solidFill>
                    <a:schemeClr val="accent2">
                      <a:lumMod val="75000"/>
                    </a:schemeClr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未來出場機制說明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87315084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1"/>
          <p:cNvSpPr txBox="1">
            <a:spLocks/>
          </p:cNvSpPr>
          <p:nvPr/>
        </p:nvSpPr>
        <p:spPr>
          <a:xfrm>
            <a:off x="0" y="0"/>
            <a:ext cx="9144000" cy="914400"/>
          </a:xfrm>
          <a:prstGeom prst="rect">
            <a:avLst/>
          </a:prstGeom>
          <a:solidFill>
            <a:srgbClr val="002060"/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z="36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財務預估</a:t>
            </a:r>
            <a:r>
              <a:rPr lang="en-US" altLang="zh-TW" sz="36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-2</a:t>
            </a:r>
          </a:p>
        </p:txBody>
      </p:sp>
      <p:sp>
        <p:nvSpPr>
          <p:cNvPr id="2" name="矩形 1"/>
          <p:cNvSpPr/>
          <p:nvPr/>
        </p:nvSpPr>
        <p:spPr>
          <a:xfrm>
            <a:off x="251520" y="961564"/>
            <a:ext cx="429636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b="1" dirty="0">
                <a:solidFill>
                  <a:schemeClr val="accent1"/>
                </a:solidFill>
                <a:latin typeface="標楷體"/>
                <a:ea typeface="標楷體"/>
                <a:cs typeface="Arial" pitchFamily="34" charset="0"/>
              </a:rPr>
              <a:t>◎現金流量表</a:t>
            </a:r>
            <a:r>
              <a:rPr lang="en-US" altLang="zh-TW" b="1" dirty="0">
                <a:solidFill>
                  <a:schemeClr val="accent1"/>
                </a:solidFill>
                <a:latin typeface="標楷體"/>
                <a:ea typeface="標楷體"/>
                <a:cs typeface="Arial" pitchFamily="34" charset="0"/>
              </a:rPr>
              <a:t>(</a:t>
            </a:r>
            <a:r>
              <a:rPr lang="zh-TW" altLang="en-US" b="1" dirty="0">
                <a:solidFill>
                  <a:schemeClr val="accent1"/>
                </a:solidFill>
                <a:latin typeface="標楷體"/>
                <a:ea typeface="標楷體"/>
                <a:cs typeface="Arial" pitchFamily="34" charset="0"/>
              </a:rPr>
              <a:t>應與銷售預測及成本相符</a:t>
            </a:r>
            <a:r>
              <a:rPr lang="en-US" altLang="zh-TW" dirty="0">
                <a:latin typeface="+mn-ea"/>
              </a:rPr>
              <a:t>)</a:t>
            </a:r>
            <a:endParaRPr lang="en-US" altLang="zh-TW" b="1" dirty="0">
              <a:solidFill>
                <a:schemeClr val="accent1"/>
              </a:solidFill>
              <a:latin typeface="標楷體"/>
              <a:ea typeface="標楷體"/>
              <a:cs typeface="Arial" pitchFamily="34" charset="0"/>
            </a:endParaRPr>
          </a:p>
        </p:txBody>
      </p:sp>
      <p:sp>
        <p:nvSpPr>
          <p:cNvPr id="7" name="投影片編號版面配置區 3"/>
          <p:cNvSpPr>
            <a:spLocks noGrp="1"/>
          </p:cNvSpPr>
          <p:nvPr>
            <p:ph type="sldNum" sz="quarter" idx="12"/>
          </p:nvPr>
        </p:nvSpPr>
        <p:spPr>
          <a:xfrm>
            <a:off x="6934200" y="6569075"/>
            <a:ext cx="2133600" cy="365125"/>
          </a:xfrm>
          <a:prstGeom prst="rect">
            <a:avLst/>
          </a:prstGeom>
        </p:spPr>
        <p:txBody>
          <a:bodyPr/>
          <a:lstStyle/>
          <a:p>
            <a:fld id="{B137E495-C44C-4B56-9FA1-E0A4E48B5B29}" type="slidenum">
              <a:rPr lang="zh-TW" altLang="en-US" smtClean="0"/>
              <a:pPr/>
              <a:t>17</a:t>
            </a:fld>
            <a:endParaRPr lang="zh-TW" altLang="en-US" dirty="0"/>
          </a:p>
        </p:txBody>
      </p:sp>
      <p:graphicFrame>
        <p:nvGraphicFramePr>
          <p:cNvPr id="8" name="表格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6277669"/>
              </p:ext>
            </p:extLst>
          </p:nvPr>
        </p:nvGraphicFramePr>
        <p:xfrm>
          <a:off x="346329" y="1377070"/>
          <a:ext cx="8319437" cy="4875798"/>
        </p:xfrm>
        <a:graphic>
          <a:graphicData uri="http://schemas.openxmlformats.org/drawingml/2006/table">
            <a:tbl>
              <a:tblPr firstRow="1" bandRow="1">
                <a:tableStyleId>{793D81CF-94F2-401A-BA57-92F5A7B2D0C5}</a:tableStyleId>
              </a:tblPr>
              <a:tblGrid>
                <a:gridCol w="27028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233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233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233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23325">
                  <a:extLst>
                    <a:ext uri="{9D8B030D-6E8A-4147-A177-3AD203B41FA5}">
                      <a16:colId xmlns:a16="http://schemas.microsoft.com/office/drawing/2014/main" val="1533084225"/>
                    </a:ext>
                  </a:extLst>
                </a:gridCol>
                <a:gridCol w="1123325">
                  <a:extLst>
                    <a:ext uri="{9D8B030D-6E8A-4147-A177-3AD203B41FA5}">
                      <a16:colId xmlns:a16="http://schemas.microsoft.com/office/drawing/2014/main" val="1591802895"/>
                    </a:ext>
                  </a:extLst>
                </a:gridCol>
              </a:tblGrid>
              <a:tr h="558291"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u="none" strike="noStrike" dirty="0">
                          <a:effectLst/>
                        </a:rPr>
                        <a:t>項目</a:t>
                      </a:r>
                      <a:endParaRPr lang="zh-TW" altLang="en-US" sz="1600" b="0" i="0" u="none" strike="noStrike" dirty="0">
                        <a:solidFill>
                          <a:schemeClr val="bg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16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111</a:t>
                      </a:r>
                      <a:r>
                        <a:rPr lang="zh-TW" altLang="en-US" sz="16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年</a:t>
                      </a:r>
                      <a:endParaRPr lang="zh-TW" altLang="en-US" sz="1600" b="0" i="0" u="none" strike="noStrike" dirty="0">
                        <a:solidFill>
                          <a:schemeClr val="bg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5" marR="4575" marT="457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16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112</a:t>
                      </a:r>
                      <a:r>
                        <a:rPr lang="zh-TW" altLang="en-US" sz="16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年</a:t>
                      </a:r>
                      <a:endParaRPr lang="zh-TW" altLang="en-US" sz="1600" b="0" i="0" u="none" strike="noStrike" dirty="0">
                        <a:solidFill>
                          <a:schemeClr val="bg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5" marR="4575" marT="457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16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113</a:t>
                      </a:r>
                      <a:r>
                        <a:rPr lang="zh-TW" altLang="en-US" sz="16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年</a:t>
                      </a:r>
                      <a:endParaRPr lang="zh-TW" altLang="en-US" sz="1600" b="0" i="0" u="none" strike="noStrike" dirty="0">
                        <a:solidFill>
                          <a:schemeClr val="bg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5" marR="4575" marT="457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16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114</a:t>
                      </a:r>
                      <a:r>
                        <a:rPr lang="zh-TW" altLang="en-US" sz="16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年</a:t>
                      </a:r>
                      <a:endParaRPr lang="zh-TW" altLang="en-US" sz="1600" b="0" i="0" u="none" strike="noStrike" dirty="0">
                        <a:solidFill>
                          <a:schemeClr val="bg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5" marR="4575" marT="457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16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115</a:t>
                      </a:r>
                      <a:r>
                        <a:rPr lang="zh-TW" altLang="en-US" sz="16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年</a:t>
                      </a:r>
                      <a:endParaRPr lang="zh-TW" altLang="en-US" sz="1600" b="0" i="0" u="none" strike="noStrike" dirty="0">
                        <a:solidFill>
                          <a:schemeClr val="bg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575" marR="4575" marT="4575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9723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Arial Unicode MS" pitchFamily="34" charset="-120"/>
                        </a:rPr>
                        <a:t>營業活動之現金流入</a:t>
                      </a:r>
                      <a:r>
                        <a:rPr lang="en-US" altLang="zh-TW" sz="16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Arial Unicode MS" pitchFamily="34" charset="-120"/>
                        </a:rPr>
                        <a:t>(</a:t>
                      </a:r>
                      <a:r>
                        <a:rPr lang="zh-TW" altLang="en-US" sz="16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Arial Unicode MS" pitchFamily="34" charset="-120"/>
                        </a:rPr>
                        <a:t>出</a:t>
                      </a:r>
                      <a:r>
                        <a:rPr lang="en-US" altLang="zh-TW" sz="16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Arial Unicode MS" pitchFamily="34" charset="-120"/>
                        </a:rPr>
                        <a:t>)</a:t>
                      </a:r>
                      <a:endParaRPr lang="zh-TW" altLang="en-US" sz="1600" b="0" i="0" u="none" strike="noStrike" kern="12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Arial Unicode MS" pitchFamily="34" charset="-120"/>
                      </a:endParaRPr>
                    </a:p>
                  </a:txBody>
                  <a:tcPr marL="4575" marR="4575" marT="457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1600" b="0" i="0" u="none" strike="noStrike" kern="12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Arial Unicode MS" pitchFamily="34" charset="-120"/>
                      </a:endParaRPr>
                    </a:p>
                  </a:txBody>
                  <a:tcPr marL="4575" marR="4575" marT="457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endParaRPr lang="zh-TW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Arial Unicode MS" pitchFamily="34" charset="-120"/>
                      </a:endParaRPr>
                    </a:p>
                  </a:txBody>
                  <a:tcPr marL="4575" marR="4575" marT="457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Arial Unicode MS" pitchFamily="34" charset="-120"/>
                      </a:endParaRPr>
                    </a:p>
                  </a:txBody>
                  <a:tcPr marL="4575" marR="4575" marT="457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Arial Unicode MS" pitchFamily="34" charset="-120"/>
                      </a:endParaRPr>
                    </a:p>
                  </a:txBody>
                  <a:tcPr marL="4575" marR="4575" marT="457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Arial Unicode MS" pitchFamily="34" charset="-120"/>
                      </a:endParaRPr>
                    </a:p>
                  </a:txBody>
                  <a:tcPr marL="4575" marR="4575" marT="4575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79723">
                <a:tc>
                  <a:txBody>
                    <a:bodyPr/>
                    <a:lstStyle/>
                    <a:p>
                      <a:pPr algn="ctr" rtl="0" fontAlgn="ctr"/>
                      <a:endParaRPr lang="zh-TW" alt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Arial Unicode MS" pitchFamily="34" charset="-120"/>
                      </a:endParaRPr>
                    </a:p>
                  </a:txBody>
                  <a:tcPr marL="4575" marR="4575" marT="457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1600" b="0" i="0" u="none" strike="noStrike" dirty="0">
                        <a:solidFill>
                          <a:srgbClr val="0070C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Arial Unicode MS" pitchFamily="34" charset="-120"/>
                      </a:endParaRPr>
                    </a:p>
                  </a:txBody>
                  <a:tcPr marL="4575" marR="4575" marT="457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endParaRPr lang="zh-TW" altLang="en-US" sz="1600" b="0" i="0" u="none" strike="noStrike" dirty="0">
                        <a:solidFill>
                          <a:srgbClr val="0070C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Arial Unicode MS" pitchFamily="34" charset="-120"/>
                      </a:endParaRPr>
                    </a:p>
                  </a:txBody>
                  <a:tcPr marL="4575" marR="4575" marT="457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endParaRPr lang="zh-TW" altLang="en-US" sz="1600" b="0" i="0" u="none" strike="noStrike" dirty="0">
                        <a:solidFill>
                          <a:srgbClr val="0070C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Arial Unicode MS" pitchFamily="34" charset="-120"/>
                      </a:endParaRPr>
                    </a:p>
                  </a:txBody>
                  <a:tcPr marL="4575" marR="4575" marT="457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endParaRPr lang="zh-TW" altLang="en-US" sz="1600" b="0" i="0" u="none" strike="noStrike" dirty="0">
                        <a:solidFill>
                          <a:srgbClr val="0070C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Arial Unicode MS" pitchFamily="34" charset="-120"/>
                      </a:endParaRPr>
                    </a:p>
                  </a:txBody>
                  <a:tcPr marL="4575" marR="4575" marT="457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endParaRPr lang="zh-TW" altLang="en-US" sz="1600" b="0" i="0" u="none" strike="noStrike" dirty="0">
                        <a:solidFill>
                          <a:srgbClr val="0070C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Arial Unicode MS" pitchFamily="34" charset="-120"/>
                      </a:endParaRPr>
                    </a:p>
                  </a:txBody>
                  <a:tcPr marL="4575" marR="4575" marT="457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9723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Arial Unicode MS" pitchFamily="34" charset="-120"/>
                        </a:rPr>
                        <a:t>投資活動之現金流入</a:t>
                      </a:r>
                      <a:r>
                        <a:rPr lang="en-US" altLang="zh-TW" sz="16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Arial Unicode MS" pitchFamily="34" charset="-120"/>
                        </a:rPr>
                        <a:t>(</a:t>
                      </a:r>
                      <a:r>
                        <a:rPr lang="zh-TW" altLang="en-US" sz="16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Arial Unicode MS" pitchFamily="34" charset="-120"/>
                        </a:rPr>
                        <a:t>出</a:t>
                      </a:r>
                      <a:r>
                        <a:rPr lang="en-US" altLang="zh-TW" sz="16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Arial Unicode MS" pitchFamily="34" charset="-120"/>
                        </a:rPr>
                        <a:t>)</a:t>
                      </a:r>
                      <a:endParaRPr lang="zh-TW" altLang="en-US" sz="1600" b="0" i="0" u="none" strike="noStrike" kern="12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Arial Unicode MS" pitchFamily="34" charset="-120"/>
                      </a:endParaRPr>
                    </a:p>
                  </a:txBody>
                  <a:tcPr marL="4575" marR="4575" marT="457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1600" b="0" i="0" u="none" strike="noStrike" kern="12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Arial Unicode MS" pitchFamily="34" charset="-120"/>
                      </a:endParaRPr>
                    </a:p>
                  </a:txBody>
                  <a:tcPr marL="4575" marR="4575" marT="457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endParaRPr lang="zh-TW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Arial Unicode MS" pitchFamily="34" charset="-120"/>
                      </a:endParaRPr>
                    </a:p>
                  </a:txBody>
                  <a:tcPr marL="4575" marR="4575" marT="457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endParaRPr lang="zh-TW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Arial Unicode MS" pitchFamily="34" charset="-120"/>
                      </a:endParaRPr>
                    </a:p>
                  </a:txBody>
                  <a:tcPr marL="4575" marR="4575" marT="457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endParaRPr lang="zh-TW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Arial Unicode MS" pitchFamily="34" charset="-120"/>
                      </a:endParaRPr>
                    </a:p>
                  </a:txBody>
                  <a:tcPr marL="4575" marR="4575" marT="457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endParaRPr lang="zh-TW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Arial Unicode MS" pitchFamily="34" charset="-120"/>
                      </a:endParaRPr>
                    </a:p>
                  </a:txBody>
                  <a:tcPr marL="4575" marR="4575" marT="457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79723">
                <a:tc>
                  <a:txBody>
                    <a:bodyPr/>
                    <a:lstStyle/>
                    <a:p>
                      <a:pPr marL="0" marR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1600" b="0" u="none" strike="noStrike" kern="1200" dirty="0">
                        <a:solidFill>
                          <a:schemeClr val="dk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Arial Unicode MS" pitchFamily="34" charset="-120"/>
                      </a:endParaRPr>
                    </a:p>
                  </a:txBody>
                  <a:tcPr marL="4575" marR="4575" marT="457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endParaRPr lang="zh-TW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Arial Unicode MS" pitchFamily="34" charset="-120"/>
                      </a:endParaRPr>
                    </a:p>
                  </a:txBody>
                  <a:tcPr marL="4575" marR="4575" marT="457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zh-TW" sz="1600" b="0" i="0" u="none" strike="noStrike" dirty="0">
                        <a:solidFill>
                          <a:srgbClr val="00000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Arial Unicode MS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zh-TW" sz="1600" b="0" i="0" u="none" strike="noStrike" dirty="0">
                        <a:solidFill>
                          <a:srgbClr val="00000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Arial Unicode MS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zh-TW" sz="1600" b="0" i="0" u="none" strike="noStrike" dirty="0">
                        <a:solidFill>
                          <a:srgbClr val="00000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Arial Unicode MS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zh-TW" sz="1600" b="0" i="0" u="none" strike="noStrike" dirty="0">
                        <a:solidFill>
                          <a:srgbClr val="00000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Arial Unicode MS" pitchFamily="34" charset="-12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9723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Arial Unicode MS" pitchFamily="34" charset="-120"/>
                        </a:rPr>
                        <a:t>融資活動之現金流入</a:t>
                      </a:r>
                      <a:r>
                        <a:rPr lang="en-US" altLang="zh-TW" sz="16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Arial Unicode MS" pitchFamily="34" charset="-120"/>
                        </a:rPr>
                        <a:t>(</a:t>
                      </a:r>
                      <a:r>
                        <a:rPr lang="zh-TW" altLang="en-US" sz="16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Arial Unicode MS" pitchFamily="34" charset="-120"/>
                        </a:rPr>
                        <a:t>出</a:t>
                      </a:r>
                      <a:r>
                        <a:rPr lang="en-US" altLang="zh-TW" sz="16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Arial Unicode MS" pitchFamily="34" charset="-120"/>
                        </a:rPr>
                        <a:t>)</a:t>
                      </a:r>
                      <a:endParaRPr lang="zh-TW" altLang="en-US" sz="1600" b="0" i="0" u="none" strike="noStrike" kern="12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Arial Unicode MS" pitchFamily="34" charset="-120"/>
                      </a:endParaRPr>
                    </a:p>
                  </a:txBody>
                  <a:tcPr marL="4575" marR="4575" marT="457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1600" b="0" i="0" u="none" strike="noStrike" kern="12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Arial Unicode MS" pitchFamily="34" charset="-120"/>
                      </a:endParaRPr>
                    </a:p>
                  </a:txBody>
                  <a:tcPr marL="4575" marR="4575" marT="457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endParaRPr lang="zh-TW" altLang="en-US" sz="1600" b="0" i="0" u="none" strike="noStrike" dirty="0">
                        <a:solidFill>
                          <a:srgbClr val="0070C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Arial Unicode MS" pitchFamily="34" charset="-120"/>
                      </a:endParaRPr>
                    </a:p>
                  </a:txBody>
                  <a:tcPr marL="4575" marR="4575" marT="457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endParaRPr lang="zh-TW" altLang="en-US" sz="1600" b="0" i="0" u="none" strike="noStrike" dirty="0">
                        <a:solidFill>
                          <a:srgbClr val="0070C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Arial Unicode MS" pitchFamily="34" charset="-120"/>
                      </a:endParaRPr>
                    </a:p>
                  </a:txBody>
                  <a:tcPr marL="4575" marR="4575" marT="457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endParaRPr lang="zh-TW" altLang="en-US" sz="1600" b="0" i="0" u="none" strike="noStrike" dirty="0">
                        <a:solidFill>
                          <a:srgbClr val="0070C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Arial Unicode MS" pitchFamily="34" charset="-120"/>
                      </a:endParaRPr>
                    </a:p>
                  </a:txBody>
                  <a:tcPr marL="4575" marR="4575" marT="457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endParaRPr lang="zh-TW" altLang="en-US" sz="1600" b="0" i="0" u="none" strike="noStrike" dirty="0">
                        <a:solidFill>
                          <a:srgbClr val="0070C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Arial Unicode MS" pitchFamily="34" charset="-120"/>
                      </a:endParaRPr>
                    </a:p>
                  </a:txBody>
                  <a:tcPr marL="4575" marR="4575" marT="457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79723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1600" b="0" i="0" u="none" strike="noStrike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Arial Unicode MS" pitchFamily="34" charset="-120"/>
                      </a:endParaRPr>
                    </a:p>
                  </a:txBody>
                  <a:tcPr marL="4575" marR="4575" marT="457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endParaRPr lang="zh-TW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Arial Unicode MS" pitchFamily="34" charset="-120"/>
                      </a:endParaRPr>
                    </a:p>
                  </a:txBody>
                  <a:tcPr marL="4575" marR="4575" marT="457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endParaRPr lang="zh-TW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Arial Unicode MS" pitchFamily="34" charset="-120"/>
                      </a:endParaRPr>
                    </a:p>
                  </a:txBody>
                  <a:tcPr marL="4575" marR="4575" marT="457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endParaRPr lang="zh-TW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Arial Unicode MS" pitchFamily="34" charset="-120"/>
                      </a:endParaRPr>
                    </a:p>
                  </a:txBody>
                  <a:tcPr marL="4575" marR="4575" marT="457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endParaRPr lang="zh-TW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Arial Unicode MS" pitchFamily="34" charset="-120"/>
                      </a:endParaRPr>
                    </a:p>
                  </a:txBody>
                  <a:tcPr marL="4575" marR="4575" marT="457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endParaRPr lang="zh-TW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Arial Unicode MS" pitchFamily="34" charset="-120"/>
                      </a:endParaRPr>
                    </a:p>
                  </a:txBody>
                  <a:tcPr marL="4575" marR="4575" marT="457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79723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Arial Unicode MS" pitchFamily="34" charset="-120"/>
                        </a:rPr>
                        <a:t>現金及約當現金增加</a:t>
                      </a:r>
                      <a:r>
                        <a:rPr lang="en-US" altLang="zh-TW" sz="16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Arial Unicode MS" pitchFamily="34" charset="-120"/>
                        </a:rPr>
                        <a:t>(</a:t>
                      </a:r>
                      <a:r>
                        <a:rPr lang="zh-TW" altLang="en-US" sz="16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Arial Unicode MS" pitchFamily="34" charset="-120"/>
                        </a:rPr>
                        <a:t>減少</a:t>
                      </a:r>
                      <a:r>
                        <a:rPr lang="en-US" altLang="zh-TW" sz="16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Arial Unicode MS" pitchFamily="34" charset="-120"/>
                        </a:rPr>
                        <a:t>)</a:t>
                      </a:r>
                      <a:r>
                        <a:rPr lang="zh-TW" altLang="en-US" sz="16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Arial Unicode MS" pitchFamily="34" charset="-120"/>
                        </a:rPr>
                        <a:t>數</a:t>
                      </a:r>
                      <a:endParaRPr lang="en-US" sz="1600" b="0" i="0" u="none" strike="noStrike" kern="12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Arial Unicode MS" pitchFamily="34" charset="-120"/>
                      </a:endParaRPr>
                    </a:p>
                  </a:txBody>
                  <a:tcPr marL="4575" marR="4575" marT="457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1600" b="0" i="0" u="none" strike="noStrike" kern="12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Arial Unicode MS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n-US" altLang="zh-TW" sz="1600" b="0" u="none" strike="noStrike" kern="1200" dirty="0">
                        <a:solidFill>
                          <a:schemeClr val="dk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Arial Unicode MS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n-US" altLang="zh-TW" sz="1600" b="0" u="none" strike="noStrike" kern="1200" dirty="0">
                        <a:solidFill>
                          <a:schemeClr val="dk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Arial Unicode MS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n-US" altLang="zh-TW" sz="1600" b="0" u="none" strike="noStrike" kern="1200" dirty="0">
                        <a:solidFill>
                          <a:schemeClr val="dk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Arial Unicode MS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n-US" altLang="zh-TW" sz="1600" b="0" u="none" strike="noStrike" kern="1200" dirty="0">
                        <a:solidFill>
                          <a:schemeClr val="dk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Arial Unicode MS" pitchFamily="34" charset="-12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79723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Arial Unicode MS" pitchFamily="34" charset="-120"/>
                        </a:rPr>
                        <a:t>期初現金及約當現金餘額</a:t>
                      </a:r>
                      <a:endParaRPr lang="en-US" altLang="zh-TW" sz="1600" b="0" i="0" u="none" strike="noStrike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Arial Unicode MS" pitchFamily="34" charset="-120"/>
                      </a:endParaRPr>
                    </a:p>
                  </a:txBody>
                  <a:tcPr marL="4575" marR="4575" marT="4575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600" b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Arial Unicode MS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n-US" altLang="zh-TW" sz="1600" b="0" u="none" strike="noStrike" kern="1200" dirty="0">
                        <a:solidFill>
                          <a:schemeClr val="dk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Arial Unicode MS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n-US" altLang="zh-TW" sz="1600" b="0" u="none" strike="noStrike" kern="1200" dirty="0">
                        <a:solidFill>
                          <a:schemeClr val="dk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Arial Unicode MS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n-US" altLang="zh-TW" sz="1600" b="0" u="none" strike="noStrike" kern="1200" dirty="0">
                        <a:solidFill>
                          <a:schemeClr val="dk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Arial Unicode MS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n-US" altLang="zh-TW" sz="1600" b="0" u="none" strike="noStrike" kern="1200" dirty="0">
                        <a:solidFill>
                          <a:schemeClr val="dk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Arial Unicode MS" pitchFamily="34" charset="-12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10002436"/>
                  </a:ext>
                </a:extLst>
              </a:tr>
              <a:tr h="479723">
                <a:tc>
                  <a:txBody>
                    <a:bodyPr/>
                    <a:lstStyle/>
                    <a:p>
                      <a:pPr algn="l" rtl="0" fontAlgn="ctr"/>
                      <a:r>
                        <a:rPr lang="zh-TW" alt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Arial Unicode MS" pitchFamily="34" charset="-120"/>
                        </a:rPr>
                        <a:t>期末現金及約當現金餘額</a:t>
                      </a: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Arial Unicode MS" pitchFamily="34" charset="-120"/>
                      </a:endParaRPr>
                    </a:p>
                  </a:txBody>
                  <a:tcPr marL="4575" marR="4575" marT="4575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600" b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Arial Unicode MS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n-US" altLang="zh-TW" sz="1600" b="0" u="none" strike="noStrike" kern="1200" dirty="0">
                        <a:solidFill>
                          <a:schemeClr val="dk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Arial Unicode MS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n-US" altLang="zh-TW" sz="1600" b="0" u="none" strike="noStrike" kern="1200" dirty="0">
                        <a:solidFill>
                          <a:schemeClr val="dk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Arial Unicode MS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n-US" altLang="zh-TW" sz="1600" b="0" u="none" strike="noStrike" kern="1200" dirty="0">
                        <a:solidFill>
                          <a:schemeClr val="dk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Arial Unicode MS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n-US" altLang="zh-TW" sz="1600" b="0" u="none" strike="noStrike" kern="1200" dirty="0">
                        <a:solidFill>
                          <a:schemeClr val="dk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Arial Unicode MS" pitchFamily="34" charset="-12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sp>
        <p:nvSpPr>
          <p:cNvPr id="9" name="文字方塊 8"/>
          <p:cNvSpPr txBox="1"/>
          <p:nvPr/>
        </p:nvSpPr>
        <p:spPr>
          <a:xfrm>
            <a:off x="7594109" y="1069293"/>
            <a:ext cx="108234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zh-TW" altLang="en-US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單位：仟元</a:t>
            </a:r>
          </a:p>
        </p:txBody>
      </p:sp>
    </p:spTree>
    <p:extLst>
      <p:ext uri="{BB962C8B-B14F-4D97-AF65-F5344CB8AC3E}">
        <p14:creationId xmlns:p14="http://schemas.microsoft.com/office/powerpoint/2010/main" val="420460153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投影片編號版面配置區 11"/>
          <p:cNvSpPr>
            <a:spLocks noGrp="1"/>
          </p:cNvSpPr>
          <p:nvPr>
            <p:ph type="sldNum" sz="quarter" idx="12"/>
          </p:nvPr>
        </p:nvSpPr>
        <p:spPr>
          <a:xfrm>
            <a:off x="6934200" y="6569075"/>
            <a:ext cx="2133600" cy="365125"/>
          </a:xfrm>
          <a:prstGeom prst="rect">
            <a:avLst/>
          </a:prstGeom>
        </p:spPr>
        <p:txBody>
          <a:bodyPr/>
          <a:lstStyle/>
          <a:p>
            <a:fld id="{B137E495-C44C-4B56-9FA1-E0A4E48B5B29}" type="slidenum">
              <a:rPr lang="zh-TW" altLang="en-US" smtClean="0"/>
              <a:pPr/>
              <a:t>18</a:t>
            </a:fld>
            <a:endParaRPr lang="zh-TW" altLang="en-US" dirty="0"/>
          </a:p>
        </p:txBody>
      </p:sp>
      <p:sp>
        <p:nvSpPr>
          <p:cNvPr id="8" name="文字方塊 7"/>
          <p:cNvSpPr txBox="1"/>
          <p:nvPr/>
        </p:nvSpPr>
        <p:spPr>
          <a:xfrm>
            <a:off x="7536023" y="1446475"/>
            <a:ext cx="153118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zh-TW" altLang="en-US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單位：仟元</a:t>
            </a:r>
            <a:r>
              <a:rPr lang="en-US" altLang="zh-TW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/</a:t>
            </a:r>
            <a:r>
              <a:rPr lang="zh-TW" altLang="en-US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仟股</a:t>
            </a:r>
          </a:p>
        </p:txBody>
      </p:sp>
      <p:sp>
        <p:nvSpPr>
          <p:cNvPr id="9" name="內容版面配置區 3"/>
          <p:cNvSpPr txBox="1">
            <a:spLocks/>
          </p:cNvSpPr>
          <p:nvPr/>
        </p:nvSpPr>
        <p:spPr>
          <a:xfrm>
            <a:off x="323528" y="908720"/>
            <a:ext cx="8640960" cy="830997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zh-TW"/>
            </a:defPPr>
            <a:lvl1pPr>
              <a:defRPr b="1">
                <a:solidFill>
                  <a:schemeClr val="accent1"/>
                </a:solidFill>
                <a:latin typeface="標楷體"/>
                <a:ea typeface="標楷體"/>
                <a:cs typeface="Arial" pitchFamily="34" charset="0"/>
              </a:defRPr>
            </a:lvl1pPr>
          </a:lstStyle>
          <a:p>
            <a:r>
              <a:rPr lang="zh-TW" alt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◎本敘述目前前五大股東</a:t>
            </a:r>
            <a:r>
              <a:rPr lang="en-US" altLang="zh-TW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zh-TW" alt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含法人</a:t>
            </a:r>
            <a:r>
              <a:rPr lang="en-US" altLang="zh-TW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zh-TW" alt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之股權結構，以及本輪增資後股東持股比例及董監席次之股權規劃，若原股東不參與本次增資，請特別說明其原因</a:t>
            </a:r>
            <a:br>
              <a:rPr lang="en-US" altLang="zh-TW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zh-TW" alt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◎預計增資</a:t>
            </a:r>
            <a:r>
              <a:rPr lang="en-US" altLang="zh-TW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XXXX</a:t>
            </a:r>
            <a:r>
              <a:rPr lang="zh-TW" alt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萬元，每股</a:t>
            </a:r>
            <a:r>
              <a:rPr lang="en-US" altLang="zh-TW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zh-TW" alt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元，佔公司</a:t>
            </a:r>
            <a:r>
              <a:rPr lang="en-US" altLang="zh-TW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XX</a:t>
            </a:r>
            <a:r>
              <a:rPr lang="zh-TW" alt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股權</a:t>
            </a:r>
            <a:endParaRPr lang="en-US" altLang="zh-TW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標題 1"/>
          <p:cNvSpPr txBox="1">
            <a:spLocks/>
          </p:cNvSpPr>
          <p:nvPr/>
        </p:nvSpPr>
        <p:spPr>
          <a:xfrm>
            <a:off x="0" y="0"/>
            <a:ext cx="9144000" cy="914400"/>
          </a:xfrm>
          <a:prstGeom prst="rect">
            <a:avLst/>
          </a:prstGeom>
          <a:solidFill>
            <a:srgbClr val="002060"/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z="36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股權結構</a:t>
            </a:r>
            <a:endParaRPr lang="en-US" altLang="zh-TW" sz="3600" b="1" dirty="0">
              <a:solidFill>
                <a:schemeClr val="bg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graphicFrame>
        <p:nvGraphicFramePr>
          <p:cNvPr id="13" name="表格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1220"/>
              </p:ext>
            </p:extLst>
          </p:nvPr>
        </p:nvGraphicFramePr>
        <p:xfrm>
          <a:off x="76789" y="1737832"/>
          <a:ext cx="8790113" cy="4387921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83851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1799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0441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0597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3424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0441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0442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420916"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b="1" kern="1200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前五大</a:t>
                      </a:r>
                      <a:endParaRPr lang="en-US" altLang="zh-TW" sz="1600" b="1" kern="1200" dirty="0">
                        <a:solidFill>
                          <a:schemeClr val="bg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b="1" kern="1200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股東</a:t>
                      </a:r>
                      <a:endParaRPr lang="zh-TW" altLang="en-US" sz="1600" b="1" kern="1200" dirty="0">
                        <a:solidFill>
                          <a:schemeClr val="bg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zh-TW" altLang="en-US" sz="1600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增資前</a:t>
                      </a:r>
                      <a:endParaRPr lang="zh-TW" altLang="en-US" sz="1600" b="0" dirty="0">
                        <a:solidFill>
                          <a:schemeClr val="bg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sz="16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16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16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b="1" kern="1200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本輪</a:t>
                      </a:r>
                      <a:endParaRPr lang="en-US" altLang="zh-TW" sz="1600" b="1" kern="1200" dirty="0">
                        <a:solidFill>
                          <a:schemeClr val="bg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b="1" kern="1200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增資金額 </a:t>
                      </a:r>
                      <a:endParaRPr lang="en-US" altLang="zh-TW" sz="1600" b="1" kern="1200" dirty="0">
                        <a:solidFill>
                          <a:schemeClr val="bg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kern="1200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增資後</a:t>
                      </a:r>
                      <a:endParaRPr lang="zh-TW" altLang="en-US" sz="1600" b="0" dirty="0">
                        <a:solidFill>
                          <a:schemeClr val="bg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16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99677">
                <a:tc vMerge="1">
                  <a:txBody>
                    <a:bodyPr/>
                    <a:lstStyle/>
                    <a:p>
                      <a:pPr algn="ctr"/>
                      <a:endParaRPr lang="zh-TW" altLang="en-US" sz="16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b="1" kern="1200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持股身份</a:t>
                      </a:r>
                      <a:endParaRPr lang="zh-TW" altLang="en-US" sz="1600" b="1" kern="1200" dirty="0">
                        <a:solidFill>
                          <a:schemeClr val="bg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b="1" kern="1200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持有股數</a:t>
                      </a:r>
                      <a:endParaRPr lang="zh-TW" altLang="en-US" sz="1600" b="1" kern="1200" dirty="0">
                        <a:solidFill>
                          <a:schemeClr val="bg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b="1" kern="1200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投資金額 </a:t>
                      </a:r>
                      <a:endParaRPr lang="zh-TW" altLang="en-US" sz="1600" b="1" kern="1200" dirty="0">
                        <a:solidFill>
                          <a:schemeClr val="bg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b="1" kern="1200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持股比率 </a:t>
                      </a:r>
                      <a:r>
                        <a:rPr lang="en-US" altLang="zh-TW" sz="1600" b="1" kern="1200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(%)</a:t>
                      </a:r>
                      <a:endParaRPr lang="zh-TW" altLang="en-US" sz="1600" b="1" kern="1200" dirty="0">
                        <a:solidFill>
                          <a:schemeClr val="bg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16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93B05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b="1" kern="1200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持股比率 </a:t>
                      </a:r>
                      <a:r>
                        <a:rPr lang="en-US" altLang="zh-TW" sz="1600" b="1" kern="1200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(%)</a:t>
                      </a:r>
                      <a:endParaRPr lang="zh-TW" altLang="en-US" sz="1600" b="1" kern="1200" dirty="0">
                        <a:solidFill>
                          <a:schemeClr val="bg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b="1" kern="1200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董監席次</a:t>
                      </a: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20916">
                <a:tc>
                  <a:txBody>
                    <a:bodyPr/>
                    <a:lstStyle/>
                    <a:p>
                      <a:pPr marL="0" algn="ctr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TW" sz="1600" b="0" u="none" strike="noStrike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xxx</a:t>
                      </a:r>
                      <a:endParaRPr lang="zh-TW" altLang="en-US" sz="1600" b="0" i="0" u="none" strike="noStrike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董事長</a:t>
                      </a:r>
                      <a:endParaRPr lang="zh-TW" altLang="en-US" sz="1600" b="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altLang="zh-TW" sz="1600" b="0" i="0" u="none" strike="noStrike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1600" b="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6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%</a:t>
                      </a:r>
                      <a:endParaRPr lang="zh-TW" altLang="en-US" sz="1600" b="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1600" b="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1600" b="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1600" b="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0916">
                <a:tc>
                  <a:txBody>
                    <a:bodyPr/>
                    <a:lstStyle/>
                    <a:p>
                      <a:pPr marL="0" algn="ctr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TW" sz="1600" b="0" u="none" strike="noStrike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xxx</a:t>
                      </a:r>
                      <a:endParaRPr lang="zh-TW" altLang="en-US" sz="1600" b="0" i="0" u="none" strike="noStrike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董事</a:t>
                      </a:r>
                      <a:endParaRPr lang="zh-TW" altLang="en-US" sz="1600" b="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altLang="zh-TW" sz="1600" b="0" i="0" u="none" strike="noStrike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1600" b="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6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%</a:t>
                      </a:r>
                      <a:endParaRPr lang="zh-TW" altLang="en-US" sz="1600" b="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1600" b="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1600" b="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1600" b="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0916">
                <a:tc>
                  <a:txBody>
                    <a:bodyPr/>
                    <a:lstStyle/>
                    <a:p>
                      <a:pPr marL="0" algn="ctr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TW" sz="1600" b="0" u="none" strike="noStrike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xxx</a:t>
                      </a:r>
                      <a:endParaRPr lang="zh-TW" altLang="en-US" sz="1600" b="0" i="0" u="none" strike="noStrike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zh-TW" altLang="en-US" sz="160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董事</a:t>
                      </a:r>
                      <a:endParaRPr kumimoji="1" lang="en-US" altLang="zh-TW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altLang="zh-TW" sz="1600" b="0" i="0" u="none" strike="noStrike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zh-TW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TW" sz="160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%</a:t>
                      </a:r>
                      <a:endParaRPr kumimoji="1" lang="en-US" altLang="zh-TW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zh-TW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zh-TW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zh-TW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0916">
                <a:tc>
                  <a:txBody>
                    <a:bodyPr/>
                    <a:lstStyle/>
                    <a:p>
                      <a:pPr marL="0" algn="ctr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TW" sz="1600" b="0" u="none" strike="noStrike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xxx</a:t>
                      </a:r>
                      <a:endParaRPr lang="zh-TW" altLang="en-US" sz="1600" b="0" i="0" u="none" strike="noStrike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zh-TW" altLang="en-US" sz="160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董事</a:t>
                      </a:r>
                      <a:endParaRPr kumimoji="1" lang="en-US" altLang="zh-TW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74725" algn="l"/>
                        </a:tabLst>
                      </a:pPr>
                      <a:endParaRPr kumimoji="1" lang="en-US" altLang="zh-TW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74725" algn="l"/>
                        </a:tabLst>
                      </a:pPr>
                      <a:endParaRPr kumimoji="1" lang="zh-TW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74725" algn="l"/>
                        </a:tabLst>
                      </a:pPr>
                      <a:r>
                        <a:rPr kumimoji="1" lang="en-US" altLang="zh-TW" sz="160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%</a:t>
                      </a:r>
                      <a:endParaRPr kumimoji="1" lang="zh-TW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74725" algn="l"/>
                        </a:tabLst>
                      </a:pPr>
                      <a:endParaRPr kumimoji="1" lang="zh-TW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74725" algn="l"/>
                        </a:tabLst>
                      </a:pPr>
                      <a:endParaRPr kumimoji="1" lang="zh-TW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74725" algn="l"/>
                        </a:tabLst>
                      </a:pPr>
                      <a:endParaRPr kumimoji="1" lang="zh-TW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0916">
                <a:tc>
                  <a:txBody>
                    <a:bodyPr/>
                    <a:lstStyle/>
                    <a:p>
                      <a:pPr marL="0" algn="ctr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TW" sz="1600" b="0" u="none" strike="noStrike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xxx</a:t>
                      </a:r>
                      <a:endParaRPr lang="zh-TW" altLang="en-US" sz="1600" b="0" i="0" u="none" strike="noStrike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74725" algn="l"/>
                        </a:tabLst>
                      </a:pPr>
                      <a:r>
                        <a:rPr kumimoji="1" lang="en-US" altLang="zh-TW" sz="160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-</a:t>
                      </a:r>
                      <a:endParaRPr kumimoji="1" lang="zh-TW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74725" algn="l"/>
                        </a:tabLst>
                      </a:pPr>
                      <a:endParaRPr kumimoji="1" lang="zh-TW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74725" algn="l"/>
                        </a:tabLst>
                      </a:pPr>
                      <a:endParaRPr kumimoji="1" lang="zh-TW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74725" algn="l"/>
                        </a:tabLst>
                      </a:pPr>
                      <a:r>
                        <a:rPr kumimoji="1" lang="en-US" altLang="zh-TW" sz="160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%</a:t>
                      </a:r>
                      <a:endParaRPr kumimoji="1" lang="zh-TW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74725" algn="l"/>
                        </a:tabLst>
                      </a:pPr>
                      <a:endParaRPr kumimoji="1" lang="zh-TW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74725" algn="l"/>
                        </a:tabLst>
                      </a:pPr>
                      <a:endParaRPr kumimoji="1" lang="zh-TW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74725" algn="l"/>
                        </a:tabLst>
                      </a:pPr>
                      <a:endParaRPr kumimoji="1" lang="zh-TW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20916">
                <a:tc>
                  <a:txBody>
                    <a:bodyPr/>
                    <a:lstStyle/>
                    <a:p>
                      <a:pPr marL="0" algn="ctr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1600" b="0" u="none" strike="noStrike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新股東</a:t>
                      </a:r>
                      <a:endParaRPr lang="zh-TW" altLang="en-US" sz="1600" b="0" i="0" u="none" strike="noStrike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74725" algn="l"/>
                        </a:tabLst>
                      </a:pPr>
                      <a:r>
                        <a:rPr kumimoji="1" lang="en-US" altLang="zh-TW" sz="160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-</a:t>
                      </a:r>
                      <a:endParaRPr kumimoji="1" lang="zh-TW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74725" algn="l"/>
                        </a:tabLst>
                      </a:pPr>
                      <a:r>
                        <a:rPr kumimoji="1" lang="en-US" altLang="zh-TW" sz="160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-</a:t>
                      </a:r>
                      <a:endParaRPr kumimoji="1" lang="zh-TW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74725" algn="l"/>
                        </a:tabLst>
                      </a:pPr>
                      <a:r>
                        <a:rPr kumimoji="1" lang="en-US" altLang="zh-TW" sz="160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-</a:t>
                      </a:r>
                      <a:endParaRPr kumimoji="1" lang="zh-TW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74725" algn="l"/>
                        </a:tabLst>
                      </a:pPr>
                      <a:r>
                        <a:rPr kumimoji="1" lang="en-US" altLang="zh-TW" sz="160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-</a:t>
                      </a:r>
                      <a:endParaRPr kumimoji="1" lang="zh-TW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74725" algn="l"/>
                        </a:tabLst>
                      </a:pPr>
                      <a:endParaRPr kumimoji="1" lang="zh-TW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74725" algn="l"/>
                        </a:tabLst>
                      </a:pPr>
                      <a:endParaRPr kumimoji="1" lang="zh-TW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74725" algn="l"/>
                        </a:tabLst>
                      </a:pPr>
                      <a:endParaRPr kumimoji="1" lang="zh-TW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20916">
                <a:tc>
                  <a:txBody>
                    <a:bodyPr/>
                    <a:lstStyle/>
                    <a:p>
                      <a:pPr marL="0" algn="ctr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1600" b="0" u="none" strike="noStrike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新股東</a:t>
                      </a:r>
                      <a:endParaRPr lang="zh-TW" altLang="en-US" sz="1600" b="0" i="0" u="none" strike="noStrike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74725" algn="l"/>
                        </a:tabLst>
                      </a:pPr>
                      <a:r>
                        <a:rPr kumimoji="1" lang="en-US" altLang="zh-TW" sz="160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-</a:t>
                      </a:r>
                      <a:endParaRPr kumimoji="1" lang="zh-TW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74725" algn="l"/>
                        </a:tabLst>
                      </a:pPr>
                      <a:r>
                        <a:rPr kumimoji="1" lang="en-US" altLang="zh-TW" sz="160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-</a:t>
                      </a:r>
                      <a:endParaRPr kumimoji="1" lang="zh-TW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74725" algn="l"/>
                        </a:tabLst>
                      </a:pPr>
                      <a:r>
                        <a:rPr kumimoji="1" lang="en-US" altLang="zh-TW" sz="160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-</a:t>
                      </a:r>
                      <a:endParaRPr kumimoji="1" lang="zh-TW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74725" algn="l"/>
                        </a:tabLst>
                      </a:pPr>
                      <a:r>
                        <a:rPr kumimoji="1" lang="en-US" altLang="zh-TW" sz="160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-</a:t>
                      </a:r>
                      <a:endParaRPr kumimoji="1" lang="zh-TW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74725" algn="l"/>
                        </a:tabLst>
                      </a:pPr>
                      <a:endParaRPr kumimoji="1" lang="zh-TW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74725" algn="l"/>
                        </a:tabLst>
                      </a:pPr>
                      <a:endParaRPr kumimoji="1" lang="zh-TW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74725" algn="l"/>
                        </a:tabLst>
                      </a:pPr>
                      <a:endParaRPr kumimoji="1" lang="zh-TW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20916">
                <a:tc gridSpan="2">
                  <a:txBody>
                    <a:bodyPr/>
                    <a:lstStyle/>
                    <a:p>
                      <a:pPr algn="ctr"/>
                      <a:r>
                        <a:rPr lang="zh-TW" altLang="en-US" sz="16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合計</a:t>
                      </a:r>
                      <a:endParaRPr lang="zh-TW" altLang="en-US" sz="16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74725" algn="l"/>
                        </a:tabLst>
                      </a:pPr>
                      <a:endParaRPr kumimoji="1" lang="zh-TW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74725" algn="l"/>
                        </a:tabLst>
                      </a:pPr>
                      <a:endParaRPr kumimoji="1" lang="zh-TW" alt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74725" algn="l"/>
                        </a:tabLst>
                      </a:pPr>
                      <a:endParaRPr kumimoji="1" lang="zh-TW" alt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74725" algn="l"/>
                        </a:tabLst>
                      </a:pPr>
                      <a:r>
                        <a:rPr kumimoji="1" lang="en-US" altLang="zh-TW" sz="160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100%</a:t>
                      </a:r>
                      <a:endParaRPr kumimoji="1" lang="zh-TW" alt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74725" algn="l"/>
                        </a:tabLst>
                      </a:pPr>
                      <a:endParaRPr kumimoji="1" lang="zh-TW" alt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74725" algn="l"/>
                        </a:tabLst>
                      </a:pPr>
                      <a:endParaRPr kumimoji="1" lang="zh-TW" alt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74725" algn="l"/>
                        </a:tabLst>
                      </a:pPr>
                      <a:endParaRPr kumimoji="1" lang="zh-TW" alt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pSp>
        <p:nvGrpSpPr>
          <p:cNvPr id="7" name="群組 6">
            <a:extLst>
              <a:ext uri="{FF2B5EF4-FFF2-40B4-BE49-F238E27FC236}">
                <a16:creationId xmlns:a16="http://schemas.microsoft.com/office/drawing/2014/main" id="{0933053F-FBA5-47B5-8F4C-3B5CA20D0396}"/>
              </a:ext>
            </a:extLst>
          </p:cNvPr>
          <p:cNvGrpSpPr/>
          <p:nvPr/>
        </p:nvGrpSpPr>
        <p:grpSpPr>
          <a:xfrm>
            <a:off x="0" y="6203278"/>
            <a:ext cx="9144000" cy="585342"/>
            <a:chOff x="0" y="6272658"/>
            <a:chExt cx="9144000" cy="585342"/>
          </a:xfrm>
        </p:grpSpPr>
        <p:sp>
          <p:nvSpPr>
            <p:cNvPr id="11" name="矩形 10">
              <a:extLst>
                <a:ext uri="{FF2B5EF4-FFF2-40B4-BE49-F238E27FC236}">
                  <a16:creationId xmlns:a16="http://schemas.microsoft.com/office/drawing/2014/main" id="{2FC10A68-CEB7-41F1-9DCA-EE06DB922B45}"/>
                </a:ext>
              </a:extLst>
            </p:cNvPr>
            <p:cNvSpPr/>
            <p:nvPr/>
          </p:nvSpPr>
          <p:spPr>
            <a:xfrm>
              <a:off x="0" y="6282126"/>
              <a:ext cx="9144000" cy="575874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dirty="0"/>
            </a:p>
          </p:txBody>
        </p:sp>
        <p:sp>
          <p:nvSpPr>
            <p:cNvPr id="14" name="矩形 13">
              <a:extLst>
                <a:ext uri="{FF2B5EF4-FFF2-40B4-BE49-F238E27FC236}">
                  <a16:creationId xmlns:a16="http://schemas.microsoft.com/office/drawing/2014/main" id="{6FF1E1CE-88DE-4454-805E-171BC2DBFC5A}"/>
                </a:ext>
              </a:extLst>
            </p:cNvPr>
            <p:cNvSpPr/>
            <p:nvPr/>
          </p:nvSpPr>
          <p:spPr>
            <a:xfrm>
              <a:off x="0" y="6272658"/>
              <a:ext cx="4756430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zh-TW" altLang="en-US" b="1" dirty="0">
                  <a:solidFill>
                    <a:schemeClr val="accent2">
                      <a:lumMod val="75000"/>
                    </a:schemeClr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其他補充說明</a:t>
              </a:r>
              <a:r>
                <a:rPr lang="en-US" altLang="zh-TW" sz="1200" b="1" dirty="0">
                  <a:solidFill>
                    <a:schemeClr val="accent2">
                      <a:lumMod val="75000"/>
                    </a:schemeClr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(</a:t>
              </a:r>
              <a:r>
                <a:rPr lang="zh-TW" altLang="en-US" sz="1200" b="1" dirty="0">
                  <a:solidFill>
                    <a:schemeClr val="accent2">
                      <a:lumMod val="75000"/>
                    </a:schemeClr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若原股東不參與本次增資，請特別說明其原因</a:t>
              </a:r>
              <a:r>
                <a:rPr lang="en-US" altLang="zh-TW" sz="1200" b="1" dirty="0">
                  <a:solidFill>
                    <a:schemeClr val="accent2">
                      <a:lumMod val="75000"/>
                    </a:schemeClr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)</a:t>
              </a:r>
              <a:endParaRPr lang="zh-TW" altLang="en-US" b="1" dirty="0">
                <a:solidFill>
                  <a:schemeClr val="accent2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</p:grpSp>
      <p:sp>
        <p:nvSpPr>
          <p:cNvPr id="15" name="投影片編號版面配置區 3">
            <a:extLst>
              <a:ext uri="{FF2B5EF4-FFF2-40B4-BE49-F238E27FC236}">
                <a16:creationId xmlns:a16="http://schemas.microsoft.com/office/drawing/2014/main" id="{05CE3E67-BD94-4DDD-9AD6-5A59755EECBF}"/>
              </a:ext>
            </a:extLst>
          </p:cNvPr>
          <p:cNvSpPr txBox="1">
            <a:spLocks/>
          </p:cNvSpPr>
          <p:nvPr/>
        </p:nvSpPr>
        <p:spPr>
          <a:xfrm>
            <a:off x="7086600" y="652534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zh-TW"/>
            </a:defPPr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B137E495-C44C-4B56-9FA1-E0A4E48B5B29}" type="slidenum">
              <a:rPr lang="zh-TW" altLang="en-US">
                <a:solidFill>
                  <a:schemeClr val="tx1"/>
                </a:solidFill>
              </a:rPr>
              <a:pPr/>
              <a:t>18</a:t>
            </a:fld>
            <a:endParaRPr lang="zh-TW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456325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14">
            <a:extLst>
              <a:ext uri="{FF2B5EF4-FFF2-40B4-BE49-F238E27FC236}">
                <a16:creationId xmlns:a16="http://schemas.microsoft.com/office/drawing/2014/main" id="{23EB438D-CFCF-8E7C-25E3-B190225B3D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47378" y="2204864"/>
            <a:ext cx="2740709" cy="1951643"/>
          </a:xfrm>
        </p:spPr>
        <p:txBody>
          <a:bodyPr>
            <a:normAutofit/>
          </a:bodyPr>
          <a:lstStyle/>
          <a:p>
            <a:r>
              <a:rPr kumimoji="1" lang="zh-TW" altLang="en-US" sz="4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報告完畢</a:t>
            </a:r>
            <a:br>
              <a:rPr kumimoji="1" lang="en-US" altLang="zh-TW" sz="4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kumimoji="1" lang="zh-TW" altLang="en-US" sz="4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謝謝聆聽</a:t>
            </a:r>
            <a:endParaRPr kumimoji="1" lang="ja-JP" altLang="en-US" sz="40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grpSp>
        <p:nvGrpSpPr>
          <p:cNvPr id="8" name="グループ化 3">
            <a:extLst>
              <a:ext uri="{FF2B5EF4-FFF2-40B4-BE49-F238E27FC236}">
                <a16:creationId xmlns:a16="http://schemas.microsoft.com/office/drawing/2014/main" id="{F49650B2-2D11-941E-07F4-D11A4A02FF92}"/>
              </a:ext>
            </a:extLst>
          </p:cNvPr>
          <p:cNvGrpSpPr/>
          <p:nvPr/>
        </p:nvGrpSpPr>
        <p:grpSpPr>
          <a:xfrm>
            <a:off x="3559299" y="5735520"/>
            <a:ext cx="807303" cy="809966"/>
            <a:chOff x="7181746" y="6814644"/>
            <a:chExt cx="1614466" cy="1619791"/>
          </a:xfrm>
        </p:grpSpPr>
        <p:sp>
          <p:nvSpPr>
            <p:cNvPr id="9" name="円/楕円 31">
              <a:extLst>
                <a:ext uri="{FF2B5EF4-FFF2-40B4-BE49-F238E27FC236}">
                  <a16:creationId xmlns:a16="http://schemas.microsoft.com/office/drawing/2014/main" id="{14B78263-9327-CE78-A547-013D038BC475}"/>
                </a:ext>
              </a:extLst>
            </p:cNvPr>
            <p:cNvSpPr/>
            <p:nvPr/>
          </p:nvSpPr>
          <p:spPr>
            <a:xfrm>
              <a:off x="7181746" y="6821523"/>
              <a:ext cx="1612912" cy="1612912"/>
            </a:xfrm>
            <a:prstGeom prst="ellipse">
              <a:avLst/>
            </a:prstGeom>
            <a:solidFill>
              <a:schemeClr val="tx1">
                <a:lumMod val="20000"/>
                <a:lumOff val="80000"/>
              </a:schemeClr>
            </a:solidFill>
            <a:ln w="98425" cmpd="thinThick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900"/>
            </a:p>
          </p:txBody>
        </p:sp>
        <p:sp>
          <p:nvSpPr>
            <p:cNvPr id="10" name="パイ 32">
              <a:extLst>
                <a:ext uri="{FF2B5EF4-FFF2-40B4-BE49-F238E27FC236}">
                  <a16:creationId xmlns:a16="http://schemas.microsoft.com/office/drawing/2014/main" id="{F56AF195-8708-E8A0-585F-7B7ADE7B2639}"/>
                </a:ext>
              </a:extLst>
            </p:cNvPr>
            <p:cNvSpPr/>
            <p:nvPr/>
          </p:nvSpPr>
          <p:spPr>
            <a:xfrm rot="16200000">
              <a:off x="7182163" y="6814644"/>
              <a:ext cx="1614049" cy="1614049"/>
            </a:xfrm>
            <a:prstGeom prst="pie">
              <a:avLst>
                <a:gd name="adj1" fmla="val 0"/>
                <a:gd name="adj2" fmla="val 12173193"/>
              </a:avLst>
            </a:prstGeom>
            <a:solidFill>
              <a:schemeClr val="accent1"/>
            </a:solidFill>
            <a:ln w="98425" cmpd="thinThick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900" dirty="0">
                <a:solidFill>
                  <a:schemeClr val="tx1"/>
                </a:solidFill>
              </a:endParaRPr>
            </a:p>
          </p:txBody>
        </p:sp>
        <p:sp>
          <p:nvSpPr>
            <p:cNvPr id="11" name="円/楕円 33">
              <a:extLst>
                <a:ext uri="{FF2B5EF4-FFF2-40B4-BE49-F238E27FC236}">
                  <a16:creationId xmlns:a16="http://schemas.microsoft.com/office/drawing/2014/main" id="{D76D0C8F-3CC7-416A-D9F6-81BA2103CABA}"/>
                </a:ext>
              </a:extLst>
            </p:cNvPr>
            <p:cNvSpPr/>
            <p:nvPr/>
          </p:nvSpPr>
          <p:spPr>
            <a:xfrm>
              <a:off x="7291609" y="6930401"/>
              <a:ext cx="1395155" cy="1395155"/>
            </a:xfrm>
            <a:prstGeom prst="ellipse">
              <a:avLst/>
            </a:prstGeom>
            <a:solidFill>
              <a:schemeClr val="bg1"/>
            </a:solidFill>
            <a:ln w="98425" cmpd="thinThick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900" dirty="0"/>
            </a:p>
          </p:txBody>
        </p:sp>
      </p:grpSp>
      <p:grpSp>
        <p:nvGrpSpPr>
          <p:cNvPr id="12" name="グループ化 5">
            <a:extLst>
              <a:ext uri="{FF2B5EF4-FFF2-40B4-BE49-F238E27FC236}">
                <a16:creationId xmlns:a16="http://schemas.microsoft.com/office/drawing/2014/main" id="{4F6C525B-7422-472C-297F-729EB54D3E27}"/>
              </a:ext>
            </a:extLst>
          </p:cNvPr>
          <p:cNvGrpSpPr/>
          <p:nvPr/>
        </p:nvGrpSpPr>
        <p:grpSpPr>
          <a:xfrm>
            <a:off x="4651820" y="5728946"/>
            <a:ext cx="807303" cy="809966"/>
            <a:chOff x="9297151" y="6814644"/>
            <a:chExt cx="1614466" cy="1619791"/>
          </a:xfrm>
        </p:grpSpPr>
        <p:sp>
          <p:nvSpPr>
            <p:cNvPr id="13" name="円/楕円 36">
              <a:extLst>
                <a:ext uri="{FF2B5EF4-FFF2-40B4-BE49-F238E27FC236}">
                  <a16:creationId xmlns:a16="http://schemas.microsoft.com/office/drawing/2014/main" id="{52AF5230-0CCA-5BB7-69A7-41AC26F8FE54}"/>
                </a:ext>
              </a:extLst>
            </p:cNvPr>
            <p:cNvSpPr/>
            <p:nvPr/>
          </p:nvSpPr>
          <p:spPr>
            <a:xfrm>
              <a:off x="9297151" y="6821523"/>
              <a:ext cx="1612912" cy="1612912"/>
            </a:xfrm>
            <a:prstGeom prst="ellipse">
              <a:avLst/>
            </a:prstGeom>
            <a:solidFill>
              <a:schemeClr val="tx1">
                <a:lumMod val="20000"/>
                <a:lumOff val="80000"/>
              </a:schemeClr>
            </a:solidFill>
            <a:ln w="98425" cmpd="thinThick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900"/>
            </a:p>
          </p:txBody>
        </p:sp>
        <p:sp>
          <p:nvSpPr>
            <p:cNvPr id="14" name="パイ 37">
              <a:extLst>
                <a:ext uri="{FF2B5EF4-FFF2-40B4-BE49-F238E27FC236}">
                  <a16:creationId xmlns:a16="http://schemas.microsoft.com/office/drawing/2014/main" id="{490FB67B-527F-AFF3-37BE-150F3ACB5B61}"/>
                </a:ext>
              </a:extLst>
            </p:cNvPr>
            <p:cNvSpPr/>
            <p:nvPr/>
          </p:nvSpPr>
          <p:spPr>
            <a:xfrm rot="16200000">
              <a:off x="9297568" y="6814644"/>
              <a:ext cx="1614049" cy="1614049"/>
            </a:xfrm>
            <a:prstGeom prst="pie">
              <a:avLst>
                <a:gd name="adj1" fmla="val 0"/>
                <a:gd name="adj2" fmla="val 19445298"/>
              </a:avLst>
            </a:prstGeom>
            <a:solidFill>
              <a:schemeClr val="accent1"/>
            </a:solidFill>
            <a:ln w="98425" cmpd="thinThick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900">
                <a:solidFill>
                  <a:schemeClr val="tx1"/>
                </a:solidFill>
              </a:endParaRPr>
            </a:p>
          </p:txBody>
        </p:sp>
        <p:sp>
          <p:nvSpPr>
            <p:cNvPr id="15" name="円/楕円 38">
              <a:extLst>
                <a:ext uri="{FF2B5EF4-FFF2-40B4-BE49-F238E27FC236}">
                  <a16:creationId xmlns:a16="http://schemas.microsoft.com/office/drawing/2014/main" id="{9622A02A-0D63-2158-9757-BD633F4C990F}"/>
                </a:ext>
              </a:extLst>
            </p:cNvPr>
            <p:cNvSpPr/>
            <p:nvPr/>
          </p:nvSpPr>
          <p:spPr>
            <a:xfrm>
              <a:off x="9407014" y="6930401"/>
              <a:ext cx="1395155" cy="1395155"/>
            </a:xfrm>
            <a:prstGeom prst="ellipse">
              <a:avLst/>
            </a:prstGeom>
            <a:solidFill>
              <a:schemeClr val="bg1"/>
            </a:solidFill>
            <a:ln w="98425" cmpd="thinThick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900" dirty="0"/>
            </a:p>
          </p:txBody>
        </p:sp>
      </p:grpSp>
      <p:grpSp>
        <p:nvGrpSpPr>
          <p:cNvPr id="16" name="グループ化 7">
            <a:extLst>
              <a:ext uri="{FF2B5EF4-FFF2-40B4-BE49-F238E27FC236}">
                <a16:creationId xmlns:a16="http://schemas.microsoft.com/office/drawing/2014/main" id="{2B541D20-96F0-F25C-0621-CCAF5FFA44CD}"/>
              </a:ext>
            </a:extLst>
          </p:cNvPr>
          <p:cNvGrpSpPr/>
          <p:nvPr/>
        </p:nvGrpSpPr>
        <p:grpSpPr>
          <a:xfrm>
            <a:off x="6888024" y="5735519"/>
            <a:ext cx="807303" cy="809966"/>
            <a:chOff x="13527961" y="6814644"/>
            <a:chExt cx="1614466" cy="1619791"/>
          </a:xfrm>
        </p:grpSpPr>
        <p:sp>
          <p:nvSpPr>
            <p:cNvPr id="17" name="円/楕円 40">
              <a:extLst>
                <a:ext uri="{FF2B5EF4-FFF2-40B4-BE49-F238E27FC236}">
                  <a16:creationId xmlns:a16="http://schemas.microsoft.com/office/drawing/2014/main" id="{F9D5D488-3330-5778-3023-A1CC6D2A62AF}"/>
                </a:ext>
              </a:extLst>
            </p:cNvPr>
            <p:cNvSpPr/>
            <p:nvPr/>
          </p:nvSpPr>
          <p:spPr>
            <a:xfrm>
              <a:off x="13527961" y="6821523"/>
              <a:ext cx="1612912" cy="1612912"/>
            </a:xfrm>
            <a:prstGeom prst="ellipse">
              <a:avLst/>
            </a:prstGeom>
            <a:solidFill>
              <a:schemeClr val="tx1">
                <a:lumMod val="20000"/>
                <a:lumOff val="80000"/>
              </a:schemeClr>
            </a:solidFill>
            <a:ln w="98425" cmpd="thinThick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900" dirty="0"/>
            </a:p>
          </p:txBody>
        </p:sp>
        <p:sp>
          <p:nvSpPr>
            <p:cNvPr id="18" name="パイ 41">
              <a:extLst>
                <a:ext uri="{FF2B5EF4-FFF2-40B4-BE49-F238E27FC236}">
                  <a16:creationId xmlns:a16="http://schemas.microsoft.com/office/drawing/2014/main" id="{66D03A38-21BA-3010-2FA8-F895B28A65FB}"/>
                </a:ext>
              </a:extLst>
            </p:cNvPr>
            <p:cNvSpPr/>
            <p:nvPr/>
          </p:nvSpPr>
          <p:spPr>
            <a:xfrm rot="16200000">
              <a:off x="13528378" y="6814644"/>
              <a:ext cx="1614049" cy="1614049"/>
            </a:xfrm>
            <a:prstGeom prst="pie">
              <a:avLst>
                <a:gd name="adj1" fmla="val 0"/>
                <a:gd name="adj2" fmla="val 20130797"/>
              </a:avLst>
            </a:prstGeom>
            <a:solidFill>
              <a:schemeClr val="accent1"/>
            </a:solidFill>
            <a:ln w="98425" cmpd="thinThick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900" dirty="0">
                <a:solidFill>
                  <a:schemeClr val="tx1"/>
                </a:solidFill>
              </a:endParaRPr>
            </a:p>
          </p:txBody>
        </p:sp>
        <p:sp>
          <p:nvSpPr>
            <p:cNvPr id="19" name="円/楕円 42">
              <a:extLst>
                <a:ext uri="{FF2B5EF4-FFF2-40B4-BE49-F238E27FC236}">
                  <a16:creationId xmlns:a16="http://schemas.microsoft.com/office/drawing/2014/main" id="{82778C1D-F543-5D4B-3D12-F83EB56391B1}"/>
                </a:ext>
              </a:extLst>
            </p:cNvPr>
            <p:cNvSpPr/>
            <p:nvPr/>
          </p:nvSpPr>
          <p:spPr>
            <a:xfrm>
              <a:off x="13637824" y="6930401"/>
              <a:ext cx="1395155" cy="1395155"/>
            </a:xfrm>
            <a:prstGeom prst="ellipse">
              <a:avLst/>
            </a:prstGeom>
            <a:solidFill>
              <a:schemeClr val="bg1"/>
            </a:solidFill>
            <a:ln w="98425" cmpd="thinThick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900"/>
            </a:p>
          </p:txBody>
        </p:sp>
      </p:grpSp>
      <p:grpSp>
        <p:nvGrpSpPr>
          <p:cNvPr id="20" name="グループ化 6">
            <a:extLst>
              <a:ext uri="{FF2B5EF4-FFF2-40B4-BE49-F238E27FC236}">
                <a16:creationId xmlns:a16="http://schemas.microsoft.com/office/drawing/2014/main" id="{93919EAF-8A9F-A1E0-B5E5-B3F0A0AB9524}"/>
              </a:ext>
            </a:extLst>
          </p:cNvPr>
          <p:cNvGrpSpPr/>
          <p:nvPr/>
        </p:nvGrpSpPr>
        <p:grpSpPr>
          <a:xfrm>
            <a:off x="5788668" y="5681076"/>
            <a:ext cx="807303" cy="809966"/>
            <a:chOff x="11412556" y="6814644"/>
            <a:chExt cx="1614466" cy="1619791"/>
          </a:xfrm>
        </p:grpSpPr>
        <p:sp>
          <p:nvSpPr>
            <p:cNvPr id="21" name="円/楕円 44">
              <a:extLst>
                <a:ext uri="{FF2B5EF4-FFF2-40B4-BE49-F238E27FC236}">
                  <a16:creationId xmlns:a16="http://schemas.microsoft.com/office/drawing/2014/main" id="{68A45D40-729A-231A-AC50-BDAF4F9983FC}"/>
                </a:ext>
              </a:extLst>
            </p:cNvPr>
            <p:cNvSpPr/>
            <p:nvPr/>
          </p:nvSpPr>
          <p:spPr>
            <a:xfrm>
              <a:off x="11412556" y="6821523"/>
              <a:ext cx="1612912" cy="1612912"/>
            </a:xfrm>
            <a:prstGeom prst="ellipse">
              <a:avLst/>
            </a:prstGeom>
            <a:solidFill>
              <a:schemeClr val="tx1">
                <a:lumMod val="20000"/>
                <a:lumOff val="80000"/>
              </a:schemeClr>
            </a:solidFill>
            <a:ln w="98425" cmpd="thinThick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900"/>
            </a:p>
          </p:txBody>
        </p:sp>
        <p:sp>
          <p:nvSpPr>
            <p:cNvPr id="22" name="パイ 45">
              <a:extLst>
                <a:ext uri="{FF2B5EF4-FFF2-40B4-BE49-F238E27FC236}">
                  <a16:creationId xmlns:a16="http://schemas.microsoft.com/office/drawing/2014/main" id="{6245EC2A-5387-1D48-B426-ECAE739761A1}"/>
                </a:ext>
              </a:extLst>
            </p:cNvPr>
            <p:cNvSpPr/>
            <p:nvPr/>
          </p:nvSpPr>
          <p:spPr>
            <a:xfrm rot="16200000">
              <a:off x="11412973" y="6814644"/>
              <a:ext cx="1614049" cy="1614049"/>
            </a:xfrm>
            <a:prstGeom prst="pie">
              <a:avLst>
                <a:gd name="adj1" fmla="val 0"/>
                <a:gd name="adj2" fmla="val 14791330"/>
              </a:avLst>
            </a:prstGeom>
            <a:solidFill>
              <a:schemeClr val="accent1"/>
            </a:solidFill>
            <a:ln w="98425" cmpd="thinThick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900">
                <a:solidFill>
                  <a:schemeClr val="tx1"/>
                </a:solidFill>
              </a:endParaRPr>
            </a:p>
          </p:txBody>
        </p:sp>
        <p:sp>
          <p:nvSpPr>
            <p:cNvPr id="23" name="円/楕円 46">
              <a:extLst>
                <a:ext uri="{FF2B5EF4-FFF2-40B4-BE49-F238E27FC236}">
                  <a16:creationId xmlns:a16="http://schemas.microsoft.com/office/drawing/2014/main" id="{F8C63C2B-9503-6FD0-17C6-A2D9F03E65CA}"/>
                </a:ext>
              </a:extLst>
            </p:cNvPr>
            <p:cNvSpPr/>
            <p:nvPr/>
          </p:nvSpPr>
          <p:spPr>
            <a:xfrm>
              <a:off x="11522419" y="6930401"/>
              <a:ext cx="1395155" cy="1395155"/>
            </a:xfrm>
            <a:prstGeom prst="ellipse">
              <a:avLst/>
            </a:prstGeom>
            <a:solidFill>
              <a:schemeClr val="bg1"/>
            </a:solidFill>
            <a:ln w="98425" cmpd="thinThick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900" dirty="0"/>
            </a:p>
          </p:txBody>
        </p:sp>
      </p:grpSp>
      <p:grpSp>
        <p:nvGrpSpPr>
          <p:cNvPr id="24" name="グループ化 8">
            <a:extLst>
              <a:ext uri="{FF2B5EF4-FFF2-40B4-BE49-F238E27FC236}">
                <a16:creationId xmlns:a16="http://schemas.microsoft.com/office/drawing/2014/main" id="{22F0C21C-6717-5999-88F5-0276253B2E2C}"/>
              </a:ext>
            </a:extLst>
          </p:cNvPr>
          <p:cNvGrpSpPr/>
          <p:nvPr/>
        </p:nvGrpSpPr>
        <p:grpSpPr>
          <a:xfrm>
            <a:off x="2477179" y="5786830"/>
            <a:ext cx="807303" cy="809966"/>
            <a:chOff x="15643364" y="6814644"/>
            <a:chExt cx="1614466" cy="1619791"/>
          </a:xfrm>
        </p:grpSpPr>
        <p:sp>
          <p:nvSpPr>
            <p:cNvPr id="25" name="円/楕円 48">
              <a:extLst>
                <a:ext uri="{FF2B5EF4-FFF2-40B4-BE49-F238E27FC236}">
                  <a16:creationId xmlns:a16="http://schemas.microsoft.com/office/drawing/2014/main" id="{A09E8339-61F5-0176-34C0-012296DF868B}"/>
                </a:ext>
              </a:extLst>
            </p:cNvPr>
            <p:cNvSpPr/>
            <p:nvPr/>
          </p:nvSpPr>
          <p:spPr>
            <a:xfrm>
              <a:off x="15643364" y="6821523"/>
              <a:ext cx="1612912" cy="1612912"/>
            </a:xfrm>
            <a:prstGeom prst="ellipse">
              <a:avLst/>
            </a:prstGeom>
            <a:solidFill>
              <a:schemeClr val="tx1">
                <a:lumMod val="20000"/>
                <a:lumOff val="80000"/>
              </a:schemeClr>
            </a:solidFill>
            <a:ln w="98425" cmpd="thinThick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900"/>
            </a:p>
          </p:txBody>
        </p:sp>
        <p:sp>
          <p:nvSpPr>
            <p:cNvPr id="26" name="パイ 49">
              <a:extLst>
                <a:ext uri="{FF2B5EF4-FFF2-40B4-BE49-F238E27FC236}">
                  <a16:creationId xmlns:a16="http://schemas.microsoft.com/office/drawing/2014/main" id="{D3745644-55DF-1789-874F-C67AF7F1755F}"/>
                </a:ext>
              </a:extLst>
            </p:cNvPr>
            <p:cNvSpPr/>
            <p:nvPr/>
          </p:nvSpPr>
          <p:spPr>
            <a:xfrm rot="16200000">
              <a:off x="15643781" y="6814644"/>
              <a:ext cx="1614049" cy="1614049"/>
            </a:xfrm>
            <a:prstGeom prst="pie">
              <a:avLst>
                <a:gd name="adj1" fmla="val 0"/>
                <a:gd name="adj2" fmla="val 18567725"/>
              </a:avLst>
            </a:prstGeom>
            <a:solidFill>
              <a:schemeClr val="accent1"/>
            </a:solidFill>
            <a:ln w="98425" cmpd="thinThick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900" dirty="0">
                <a:solidFill>
                  <a:schemeClr val="tx1"/>
                </a:solidFill>
              </a:endParaRPr>
            </a:p>
          </p:txBody>
        </p:sp>
        <p:sp>
          <p:nvSpPr>
            <p:cNvPr id="27" name="円/楕円 50">
              <a:extLst>
                <a:ext uri="{FF2B5EF4-FFF2-40B4-BE49-F238E27FC236}">
                  <a16:creationId xmlns:a16="http://schemas.microsoft.com/office/drawing/2014/main" id="{5E195A02-263E-AC29-584B-155745FE6B89}"/>
                </a:ext>
              </a:extLst>
            </p:cNvPr>
            <p:cNvSpPr/>
            <p:nvPr/>
          </p:nvSpPr>
          <p:spPr>
            <a:xfrm>
              <a:off x="15753227" y="6930401"/>
              <a:ext cx="1395155" cy="1395155"/>
            </a:xfrm>
            <a:prstGeom prst="ellipse">
              <a:avLst/>
            </a:prstGeom>
            <a:solidFill>
              <a:schemeClr val="bg1"/>
            </a:solidFill>
            <a:ln w="98425" cmpd="thinThick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900" dirty="0"/>
            </a:p>
          </p:txBody>
        </p:sp>
      </p:grpSp>
      <p:sp>
        <p:nvSpPr>
          <p:cNvPr id="34" name="矩形 33">
            <a:extLst>
              <a:ext uri="{FF2B5EF4-FFF2-40B4-BE49-F238E27FC236}">
                <a16:creationId xmlns:a16="http://schemas.microsoft.com/office/drawing/2014/main" id="{259E2610-7567-8A7C-BF7B-39F347C1A2D2}"/>
              </a:ext>
            </a:extLst>
          </p:cNvPr>
          <p:cNvSpPr/>
          <p:nvPr/>
        </p:nvSpPr>
        <p:spPr>
          <a:xfrm>
            <a:off x="648194" y="1844824"/>
            <a:ext cx="2232248" cy="2916885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可插入</a:t>
            </a: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公司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logo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或圖片</a:t>
            </a:r>
          </a:p>
        </p:txBody>
      </p:sp>
      <p:sp>
        <p:nvSpPr>
          <p:cNvPr id="31" name="投影片編號版面配置區 3">
            <a:extLst>
              <a:ext uri="{FF2B5EF4-FFF2-40B4-BE49-F238E27FC236}">
                <a16:creationId xmlns:a16="http://schemas.microsoft.com/office/drawing/2014/main" id="{343D1C69-DBFA-8B61-7BAF-B596E8F2B344}"/>
              </a:ext>
            </a:extLst>
          </p:cNvPr>
          <p:cNvSpPr txBox="1">
            <a:spLocks/>
          </p:cNvSpPr>
          <p:nvPr/>
        </p:nvSpPr>
        <p:spPr>
          <a:xfrm>
            <a:off x="7086600" y="652534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zh-TW"/>
            </a:defPPr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B137E495-C44C-4B56-9FA1-E0A4E48B5B29}" type="slidenum">
              <a:rPr lang="zh-TW" altLang="en-US">
                <a:solidFill>
                  <a:schemeClr val="tx1"/>
                </a:solidFill>
              </a:rPr>
              <a:pPr/>
              <a:t>19</a:t>
            </a:fld>
            <a:endParaRPr lang="zh-TW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31029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橢圓 20">
            <a:extLst>
              <a:ext uri="{FF2B5EF4-FFF2-40B4-BE49-F238E27FC236}">
                <a16:creationId xmlns:a16="http://schemas.microsoft.com/office/drawing/2014/main" id="{0CCF22F3-DE63-A914-72BB-05D6938C9776}"/>
              </a:ext>
            </a:extLst>
          </p:cNvPr>
          <p:cNvSpPr/>
          <p:nvPr/>
        </p:nvSpPr>
        <p:spPr>
          <a:xfrm>
            <a:off x="-2700808" y="-747464"/>
            <a:ext cx="5976664" cy="8352928"/>
          </a:xfrm>
          <a:prstGeom prst="ellipse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/>
          </a:p>
        </p:txBody>
      </p:sp>
      <p:sp>
        <p:nvSpPr>
          <p:cNvPr id="6" name="TextBox 4">
            <a:extLst>
              <a:ext uri="{FF2B5EF4-FFF2-40B4-BE49-F238E27FC236}">
                <a16:creationId xmlns:a16="http://schemas.microsoft.com/office/drawing/2014/main" id="{8591A18A-7559-4485-BC2C-6ACBBA9F87DF}"/>
              </a:ext>
            </a:extLst>
          </p:cNvPr>
          <p:cNvSpPr txBox="1"/>
          <p:nvPr/>
        </p:nvSpPr>
        <p:spPr>
          <a:xfrm>
            <a:off x="3491880" y="260493"/>
            <a:ext cx="5976664" cy="6624891"/>
          </a:xfrm>
          <a:prstGeom prst="rect">
            <a:avLst/>
          </a:prstGeom>
          <a:noFill/>
        </p:spPr>
        <p:txBody>
          <a:bodyPr wrap="square" lIns="108000" rIns="108000" rtlCol="0">
            <a:spAutoFit/>
          </a:bodyPr>
          <a:lstStyle>
            <a:defPPr>
              <a:defRPr lang="zh-TW"/>
            </a:defPPr>
            <a:lvl1pPr>
              <a:defRPr sz="2800" b="1">
                <a:solidFill>
                  <a:schemeClr val="bg1"/>
                </a:solidFill>
                <a:cs typeface="Arial" pitchFamily="34" charset="0"/>
              </a:defRPr>
            </a:lvl1pPr>
          </a:lstStyle>
          <a:p>
            <a:pPr marL="514350" indent="-514350">
              <a:spcBef>
                <a:spcPts val="300"/>
              </a:spcBef>
              <a:buAutoNum type="arabicPlain"/>
            </a:pPr>
            <a:r>
              <a:rPr lang="zh-TW" altLang="en-US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增資金額與用途</a:t>
            </a:r>
            <a:r>
              <a:rPr lang="en-US" altLang="zh-TW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/</a:t>
            </a:r>
            <a:r>
              <a:rPr lang="zh-TW" altLang="en-US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目的</a:t>
            </a:r>
            <a:endParaRPr lang="en-US" altLang="zh-TW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514350" indent="-514350">
              <a:spcBef>
                <a:spcPts val="300"/>
              </a:spcBef>
              <a:buAutoNum type="arabicPlain"/>
            </a:pPr>
            <a:r>
              <a:rPr lang="zh-TW" altLang="en-US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公司基本資料</a:t>
            </a:r>
            <a:endParaRPr lang="en-US" altLang="zh-TW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514350" indent="-514350">
              <a:spcBef>
                <a:spcPts val="300"/>
              </a:spcBef>
              <a:buAutoNum type="arabicPlain"/>
            </a:pPr>
            <a:r>
              <a:rPr lang="zh-TW" altLang="zh-TW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近三年營運狀況</a:t>
            </a:r>
            <a:endParaRPr lang="en-US" altLang="zh-TW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514350" indent="-514350">
              <a:spcBef>
                <a:spcPts val="300"/>
              </a:spcBef>
              <a:buAutoNum type="arabicPlain"/>
            </a:pPr>
            <a:r>
              <a:rPr lang="zh-TW" altLang="zh-TW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公司沿革</a:t>
            </a:r>
            <a:endParaRPr lang="en-US" altLang="zh-TW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514350" indent="-514350">
              <a:spcBef>
                <a:spcPts val="300"/>
              </a:spcBef>
              <a:buAutoNum type="arabicPlain"/>
            </a:pPr>
            <a:r>
              <a:rPr lang="zh-TW" altLang="zh-TW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團隊成員與背景</a:t>
            </a:r>
            <a:endParaRPr lang="en-US" altLang="zh-TW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514350" indent="-514350">
              <a:spcBef>
                <a:spcPts val="300"/>
              </a:spcBef>
              <a:buAutoNum type="arabicPlain"/>
            </a:pPr>
            <a:r>
              <a:rPr lang="zh-TW" altLang="zh-TW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商品服務</a:t>
            </a:r>
            <a:r>
              <a:rPr lang="en-US" altLang="zh-TW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/</a:t>
            </a:r>
            <a:r>
              <a:rPr lang="zh-TW" altLang="zh-TW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核心優勢</a:t>
            </a:r>
            <a:r>
              <a:rPr lang="en-US" altLang="zh-TW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/</a:t>
            </a:r>
            <a:r>
              <a:rPr lang="zh-TW" altLang="zh-TW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專利佈局</a:t>
            </a:r>
            <a:endParaRPr lang="en-US" altLang="zh-TW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514350" indent="-514350">
              <a:spcBef>
                <a:spcPts val="300"/>
              </a:spcBef>
              <a:buAutoNum type="arabicPlain"/>
            </a:pPr>
            <a:r>
              <a:rPr lang="zh-TW" altLang="zh-TW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產業位勢與市場定位</a:t>
            </a:r>
            <a:endParaRPr lang="en-US" altLang="zh-TW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514350" indent="-514350">
              <a:spcBef>
                <a:spcPts val="300"/>
              </a:spcBef>
              <a:buAutoNum type="arabicPlain"/>
            </a:pPr>
            <a:r>
              <a:rPr lang="zh-TW" altLang="zh-TW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產業規模</a:t>
            </a:r>
            <a:endParaRPr lang="en-US" altLang="zh-TW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514350" indent="-514350">
              <a:spcBef>
                <a:spcPts val="300"/>
              </a:spcBef>
              <a:buAutoNum type="arabicPlain"/>
            </a:pPr>
            <a:r>
              <a:rPr lang="zh-TW" altLang="zh-TW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目標客戶與推廣策略</a:t>
            </a:r>
            <a:endParaRPr lang="en-US" altLang="zh-TW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514350" indent="-514350">
              <a:spcBef>
                <a:spcPts val="300"/>
              </a:spcBef>
              <a:buAutoNum type="arabicPlain"/>
            </a:pPr>
            <a:r>
              <a:rPr lang="zh-TW" altLang="zh-TW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競爭者比較</a:t>
            </a:r>
            <a:endParaRPr lang="en-US" altLang="zh-TW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514350" indent="-514350">
              <a:spcBef>
                <a:spcPts val="300"/>
              </a:spcBef>
              <a:buAutoNum type="arabicPlain"/>
            </a:pPr>
            <a:r>
              <a:rPr lang="zh-TW" altLang="zh-TW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代表性客戶與實績</a:t>
            </a:r>
            <a:endParaRPr lang="en-US" altLang="zh-TW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514350" indent="-514350">
              <a:spcBef>
                <a:spcPts val="300"/>
              </a:spcBef>
              <a:buAutoNum type="arabicPlain"/>
            </a:pPr>
            <a:r>
              <a:rPr lang="zh-TW" altLang="zh-TW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未來發展目標與藍圖</a:t>
            </a:r>
            <a:endParaRPr lang="en-US" altLang="zh-TW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514350" indent="-514350">
              <a:spcBef>
                <a:spcPts val="300"/>
              </a:spcBef>
              <a:buAutoNum type="arabicPlain"/>
            </a:pPr>
            <a:r>
              <a:rPr lang="zh-TW" altLang="zh-TW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財務預估</a:t>
            </a:r>
            <a:endParaRPr lang="en-US" altLang="zh-TW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514350" indent="-514350">
              <a:spcBef>
                <a:spcPts val="300"/>
              </a:spcBef>
              <a:buAutoNum type="arabicPlain"/>
            </a:pPr>
            <a:r>
              <a:rPr lang="zh-TW" altLang="zh-TW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股權結構</a:t>
            </a:r>
            <a:endParaRPr lang="ko-KR" altLang="en-US" dirty="0">
              <a:solidFill>
                <a:schemeClr val="tx1"/>
              </a:solidFill>
              <a:latin typeface="微軟正黑體" panose="020B0604030504040204" pitchFamily="34" charset="-12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042C12F7-AE9B-40D2-A6C4-2F1B6BC860EE}"/>
              </a:ext>
            </a:extLst>
          </p:cNvPr>
          <p:cNvSpPr txBox="1"/>
          <p:nvPr/>
        </p:nvSpPr>
        <p:spPr>
          <a:xfrm>
            <a:off x="-456631" y="2967335"/>
            <a:ext cx="3444455" cy="92333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r"/>
            <a:r>
              <a:rPr lang="zh-TW" altLang="en-US" sz="54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 pitchFamily="34" charset="0"/>
              </a:rPr>
              <a:t>簡報大綱</a:t>
            </a:r>
            <a:endParaRPr lang="ko-KR" altLang="en-US" sz="5400" b="1" dirty="0">
              <a:solidFill>
                <a:schemeClr val="bg1"/>
              </a:solidFill>
              <a:latin typeface="微軟正黑體" panose="020B0604030504040204" pitchFamily="34" charset="-120"/>
              <a:cs typeface="Arial" pitchFamily="34" charset="0"/>
            </a:endParaRPr>
          </a:p>
        </p:txBody>
      </p:sp>
      <p:sp>
        <p:nvSpPr>
          <p:cNvPr id="24" name="投影片編號版面配置區 3">
            <a:extLst>
              <a:ext uri="{FF2B5EF4-FFF2-40B4-BE49-F238E27FC236}">
                <a16:creationId xmlns:a16="http://schemas.microsoft.com/office/drawing/2014/main" id="{25EDD041-4ED6-ED69-0862-7DF84CA5C8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934200" y="6569075"/>
            <a:ext cx="2133600" cy="365125"/>
          </a:xfrm>
          <a:prstGeom prst="rect">
            <a:avLst/>
          </a:prstGeom>
        </p:spPr>
        <p:txBody>
          <a:bodyPr/>
          <a:lstStyle/>
          <a:p>
            <a:fld id="{B137E495-C44C-4B56-9FA1-E0A4E48B5B29}" type="slidenum">
              <a:rPr lang="zh-TW" altLang="en-US" smtClean="0"/>
              <a:pPr/>
              <a:t>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560119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14400"/>
          </a:xfrm>
          <a:solidFill>
            <a:srgbClr val="002060"/>
          </a:solidFill>
        </p:spPr>
        <p:txBody>
          <a:bodyPr>
            <a:normAutofit/>
          </a:bodyPr>
          <a:lstStyle/>
          <a:p>
            <a:pPr algn="ctr" defTabSz="687388"/>
            <a:r>
              <a:rPr lang="zh-TW" altLang="en-US" sz="36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增資金額與用途</a:t>
            </a:r>
            <a:r>
              <a:rPr lang="en-US" altLang="zh-TW" sz="36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/</a:t>
            </a:r>
            <a:r>
              <a:rPr lang="zh-TW" altLang="en-US" sz="36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目的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>
          <a:xfrm>
            <a:off x="6934200" y="6569075"/>
            <a:ext cx="2133600" cy="365125"/>
          </a:xfrm>
          <a:prstGeom prst="rect">
            <a:avLst/>
          </a:prstGeom>
        </p:spPr>
        <p:txBody>
          <a:bodyPr/>
          <a:lstStyle/>
          <a:p>
            <a:fld id="{B137E495-C44C-4B56-9FA1-E0A4E48B5B29}" type="slidenum">
              <a:rPr lang="zh-TW" altLang="en-US" smtClean="0"/>
              <a:pPr/>
              <a:t>3</a:t>
            </a:fld>
            <a:endParaRPr lang="zh-TW" altLang="en-US"/>
          </a:p>
        </p:txBody>
      </p:sp>
      <p:sp>
        <p:nvSpPr>
          <p:cNvPr id="42" name="TextBox 14">
            <a:extLst>
              <a:ext uri="{FF2B5EF4-FFF2-40B4-BE49-F238E27FC236}">
                <a16:creationId xmlns:a16="http://schemas.microsoft.com/office/drawing/2014/main" id="{490D54D9-55DA-481B-B13E-D2348E6382B1}"/>
              </a:ext>
            </a:extLst>
          </p:cNvPr>
          <p:cNvSpPr txBox="1"/>
          <p:nvPr/>
        </p:nvSpPr>
        <p:spPr>
          <a:xfrm>
            <a:off x="107504" y="1073143"/>
            <a:ext cx="9036496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zh-TW" altLang="en-US" b="1" dirty="0">
                <a:solidFill>
                  <a:schemeClr val="accent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Arial" pitchFamily="34" charset="0"/>
              </a:rPr>
              <a:t>◎依照實際情形，調整及增減</a:t>
            </a:r>
            <a:r>
              <a:rPr lang="zh-TW" altLang="en-US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Arial" pitchFamily="34" charset="0"/>
              </a:rPr>
              <a:t>募資金額與目的</a:t>
            </a:r>
            <a:r>
              <a:rPr lang="zh-TW" altLang="en-US" b="1" dirty="0">
                <a:solidFill>
                  <a:schemeClr val="accent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Arial" pitchFamily="34" charset="0"/>
              </a:rPr>
              <a:t>，資金用途是對達成事業發展幫助目標。</a:t>
            </a:r>
            <a:endParaRPr lang="en-US" altLang="zh-TW" b="1" dirty="0">
              <a:solidFill>
                <a:schemeClr val="accent1"/>
              </a:solidFill>
              <a:latin typeface="標楷體" panose="03000509000000000000" pitchFamily="65" charset="-120"/>
              <a:ea typeface="標楷體" panose="03000509000000000000" pitchFamily="65" charset="-120"/>
              <a:cs typeface="Arial" pitchFamily="34" charset="0"/>
            </a:endParaRPr>
          </a:p>
        </p:txBody>
      </p:sp>
      <p:sp>
        <p:nvSpPr>
          <p:cNvPr id="44" name="圓角矩形 21">
            <a:extLst>
              <a:ext uri="{FF2B5EF4-FFF2-40B4-BE49-F238E27FC236}">
                <a16:creationId xmlns:a16="http://schemas.microsoft.com/office/drawing/2014/main" id="{9E158877-C0A1-4F10-BBF5-6BE6C9E10A9C}"/>
              </a:ext>
            </a:extLst>
          </p:cNvPr>
          <p:cNvSpPr/>
          <p:nvPr/>
        </p:nvSpPr>
        <p:spPr>
          <a:xfrm>
            <a:off x="4643259" y="1532468"/>
            <a:ext cx="3960440" cy="4920867"/>
          </a:xfrm>
          <a:prstGeom prst="roundRect">
            <a:avLst/>
          </a:prstGeom>
          <a:solidFill>
            <a:srgbClr val="E0E0E0"/>
          </a:solidFill>
          <a:ln>
            <a:solidFill>
              <a:srgbClr val="E0E0E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6" name="文字方塊 45">
            <a:extLst>
              <a:ext uri="{FF2B5EF4-FFF2-40B4-BE49-F238E27FC236}">
                <a16:creationId xmlns:a16="http://schemas.microsoft.com/office/drawing/2014/main" id="{52CB119D-7A8F-407F-AEB8-25F24376D80C}"/>
              </a:ext>
            </a:extLst>
          </p:cNvPr>
          <p:cNvSpPr txBox="1"/>
          <p:nvPr/>
        </p:nvSpPr>
        <p:spPr>
          <a:xfrm>
            <a:off x="4932040" y="1922543"/>
            <a:ext cx="3240360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募資目的</a:t>
            </a:r>
            <a:r>
              <a:rPr lang="en-US" altLang="zh-TW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/</a:t>
            </a:r>
            <a: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用途：</a:t>
            </a:r>
            <a:endParaRPr lang="en-US" altLang="zh-TW" sz="28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endParaRPr lang="en-US" altLang="zh-TW" sz="28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8" name="文字方塊 47">
            <a:extLst>
              <a:ext uri="{FF2B5EF4-FFF2-40B4-BE49-F238E27FC236}">
                <a16:creationId xmlns:a16="http://schemas.microsoft.com/office/drawing/2014/main" id="{043D9D0C-28CF-4ED7-80B8-3D0F5B1A171C}"/>
              </a:ext>
            </a:extLst>
          </p:cNvPr>
          <p:cNvSpPr txBox="1"/>
          <p:nvPr/>
        </p:nvSpPr>
        <p:spPr>
          <a:xfrm>
            <a:off x="4940493" y="3140653"/>
            <a:ext cx="3455635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除資金外需要的其他協助</a:t>
            </a:r>
            <a:r>
              <a:rPr lang="en-US" altLang="zh-TW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endParaRPr lang="en-US" altLang="zh-TW" sz="28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ex: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引進策略夥伴、市場開發、業務合作、技術驗證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…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等若有協助需求皆可提出</a:t>
            </a:r>
            <a:endParaRPr lang="en-US" altLang="zh-TW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endParaRPr lang="en-US" altLang="zh-TW" sz="28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50" name="圓角矩形 39">
            <a:extLst>
              <a:ext uri="{FF2B5EF4-FFF2-40B4-BE49-F238E27FC236}">
                <a16:creationId xmlns:a16="http://schemas.microsoft.com/office/drawing/2014/main" id="{90DA7E13-42C6-4DFF-AE88-DE0EECF84316}"/>
              </a:ext>
            </a:extLst>
          </p:cNvPr>
          <p:cNvSpPr/>
          <p:nvPr/>
        </p:nvSpPr>
        <p:spPr>
          <a:xfrm>
            <a:off x="304800" y="1524000"/>
            <a:ext cx="3962400" cy="5073352"/>
          </a:xfrm>
          <a:prstGeom prst="roundRect">
            <a:avLst/>
          </a:prstGeom>
          <a:solidFill>
            <a:schemeClr val="accent1">
              <a:lumMod val="40000"/>
              <a:lumOff val="60000"/>
              <a:alpha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52" name="TextBox 95">
            <a:extLst>
              <a:ext uri="{FF2B5EF4-FFF2-40B4-BE49-F238E27FC236}">
                <a16:creationId xmlns:a16="http://schemas.microsoft.com/office/drawing/2014/main" id="{756D75EF-D934-4B5E-943F-F03C5C11E656}"/>
              </a:ext>
            </a:extLst>
          </p:cNvPr>
          <p:cNvSpPr txBox="1"/>
          <p:nvPr/>
        </p:nvSpPr>
        <p:spPr>
          <a:xfrm>
            <a:off x="472321" y="1844824"/>
            <a:ext cx="3382463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400" b="1" dirty="0">
                <a:solidFill>
                  <a:schemeClr val="accent2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預計到位時間</a:t>
            </a:r>
            <a:endParaRPr lang="en-US" altLang="zh-TW" sz="2400" b="1" dirty="0">
              <a:solidFill>
                <a:schemeClr val="accent2">
                  <a:lumMod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endParaRPr lang="en-US" altLang="zh-TW" sz="2400" b="1" dirty="0">
              <a:solidFill>
                <a:schemeClr val="accent2">
                  <a:lumMod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Arial" pitchFamily="34" charset="0"/>
            </a:endParaRPr>
          </a:p>
          <a:p>
            <a:r>
              <a:rPr lang="zh-TW" altLang="en-US" sz="2400" b="1" dirty="0">
                <a:solidFill>
                  <a:schemeClr val="accent2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增資金額</a:t>
            </a:r>
            <a:endParaRPr lang="en-US" altLang="zh-TW" sz="2400" b="1" dirty="0">
              <a:solidFill>
                <a:schemeClr val="accent2">
                  <a:lumMod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endParaRPr lang="en-US" altLang="zh-TW" sz="2400" b="1" dirty="0">
              <a:solidFill>
                <a:schemeClr val="accent2">
                  <a:lumMod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2400" b="1" dirty="0">
                <a:solidFill>
                  <a:schemeClr val="accent2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每股價格</a:t>
            </a:r>
            <a:endParaRPr lang="en-US" altLang="zh-TW" sz="2400" b="1" dirty="0">
              <a:solidFill>
                <a:schemeClr val="accent2">
                  <a:lumMod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endParaRPr lang="en-US" altLang="zh-TW" sz="2400" b="1" dirty="0">
              <a:solidFill>
                <a:schemeClr val="accent2">
                  <a:lumMod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2400" b="1" dirty="0">
                <a:solidFill>
                  <a:schemeClr val="accent2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增資後估值</a:t>
            </a:r>
            <a:endParaRPr lang="en-US" altLang="zh-TW" sz="2400" b="1" dirty="0">
              <a:solidFill>
                <a:schemeClr val="accent2">
                  <a:lumMod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endParaRPr lang="en-US" altLang="zh-TW" sz="2400" b="1" dirty="0">
              <a:solidFill>
                <a:schemeClr val="accent2">
                  <a:lumMod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2400" b="1" dirty="0">
                <a:solidFill>
                  <a:schemeClr val="accent2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持股比例</a:t>
            </a:r>
            <a:endParaRPr lang="en-US" altLang="zh-TW" sz="2400" b="1" dirty="0">
              <a:solidFill>
                <a:schemeClr val="accent2">
                  <a:lumMod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endParaRPr lang="en-US" altLang="zh-TW" sz="2400" b="1" dirty="0">
              <a:solidFill>
                <a:schemeClr val="accent2">
                  <a:lumMod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2400" b="1" dirty="0">
                <a:solidFill>
                  <a:schemeClr val="accent2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本次原股東</a:t>
            </a:r>
            <a:endParaRPr lang="en-US" altLang="zh-TW" sz="2400" b="1" dirty="0">
              <a:solidFill>
                <a:schemeClr val="accent2">
                  <a:lumMod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2400" b="1" dirty="0">
                <a:solidFill>
                  <a:schemeClr val="accent2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參與增資</a:t>
            </a:r>
            <a:endParaRPr lang="en-US" altLang="zh-TW" sz="2400" b="1" dirty="0">
              <a:solidFill>
                <a:schemeClr val="accent2">
                  <a:lumMod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54" name="TextBox 95">
            <a:extLst>
              <a:ext uri="{FF2B5EF4-FFF2-40B4-BE49-F238E27FC236}">
                <a16:creationId xmlns:a16="http://schemas.microsoft.com/office/drawing/2014/main" id="{C93B91B7-3DC7-4373-90FF-77386F2CA442}"/>
              </a:ext>
            </a:extLst>
          </p:cNvPr>
          <p:cNvSpPr txBox="1"/>
          <p:nvPr/>
        </p:nvSpPr>
        <p:spPr>
          <a:xfrm>
            <a:off x="2178063" y="1848032"/>
            <a:ext cx="2103647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2400" b="1" dirty="0">
                <a:solidFill>
                  <a:schemeClr val="tx2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XX.XX.XX</a:t>
            </a:r>
          </a:p>
          <a:p>
            <a:endParaRPr lang="en-US" altLang="zh-TW" sz="2400" b="1" dirty="0">
              <a:solidFill>
                <a:schemeClr val="tx2">
                  <a:lumMod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r>
              <a:rPr lang="en-US" altLang="zh-TW" sz="2400" b="1" dirty="0">
                <a:solidFill>
                  <a:schemeClr val="tx2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NT$X,XXX</a:t>
            </a:r>
            <a:r>
              <a:rPr lang="zh-TW" altLang="en-US" sz="2400" b="1" dirty="0">
                <a:solidFill>
                  <a:schemeClr val="tx2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萬</a:t>
            </a:r>
            <a:endParaRPr lang="en-US" altLang="zh-TW" sz="2400" b="1" dirty="0">
              <a:solidFill>
                <a:schemeClr val="tx2">
                  <a:lumMod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endParaRPr lang="en-US" altLang="zh-TW" sz="2400" b="1" dirty="0">
              <a:solidFill>
                <a:schemeClr val="tx2">
                  <a:lumMod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r>
              <a:rPr lang="en-US" altLang="zh-TW" sz="2400" b="1" dirty="0">
                <a:solidFill>
                  <a:schemeClr val="tx2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NT$</a:t>
            </a:r>
          </a:p>
          <a:p>
            <a:pPr algn="ctr"/>
            <a:endParaRPr lang="en-US" altLang="zh-TW" sz="2400" b="1" dirty="0">
              <a:solidFill>
                <a:schemeClr val="tx2">
                  <a:lumMod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r>
              <a:rPr lang="en-US" altLang="zh-TW" sz="2400" b="1" dirty="0">
                <a:solidFill>
                  <a:schemeClr val="tx2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NT$X,XXX</a:t>
            </a:r>
            <a:r>
              <a:rPr lang="zh-TW" altLang="en-US" sz="2400" b="1" dirty="0">
                <a:solidFill>
                  <a:schemeClr val="tx2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萬</a:t>
            </a:r>
            <a:endParaRPr lang="en-US" altLang="zh-TW" sz="2400" b="1" dirty="0">
              <a:solidFill>
                <a:schemeClr val="tx2">
                  <a:lumMod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endParaRPr lang="en-US" altLang="zh-TW" sz="2400" b="1" dirty="0">
              <a:solidFill>
                <a:schemeClr val="tx2">
                  <a:lumMod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r>
              <a:rPr lang="en-US" altLang="zh-TW" sz="2400" b="1" dirty="0">
                <a:solidFill>
                  <a:schemeClr val="tx2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XX%</a:t>
            </a:r>
          </a:p>
          <a:p>
            <a:endParaRPr lang="en-US" altLang="zh-TW" sz="2400" b="1" dirty="0">
              <a:solidFill>
                <a:schemeClr val="tx2">
                  <a:lumMod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r>
              <a:rPr lang="zh-TW" altLang="en-US" sz="2400" b="1" dirty="0">
                <a:solidFill>
                  <a:schemeClr val="tx2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是</a:t>
            </a:r>
            <a:r>
              <a:rPr lang="en-US" altLang="zh-TW" sz="2400" b="1" dirty="0">
                <a:solidFill>
                  <a:schemeClr val="tx2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/</a:t>
            </a:r>
            <a:r>
              <a:rPr lang="zh-TW" altLang="en-US" sz="2400" b="1" dirty="0">
                <a:solidFill>
                  <a:schemeClr val="tx2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否</a:t>
            </a:r>
            <a:endParaRPr lang="en-US" altLang="zh-TW" sz="2400" b="1" dirty="0">
              <a:solidFill>
                <a:schemeClr val="tx2">
                  <a:lumMod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1" name="文字方塊 10">
            <a:extLst>
              <a:ext uri="{FF2B5EF4-FFF2-40B4-BE49-F238E27FC236}">
                <a16:creationId xmlns:a16="http://schemas.microsoft.com/office/drawing/2014/main" id="{DC3B2056-218A-24DE-746E-8E2608BD6879}"/>
              </a:ext>
            </a:extLst>
          </p:cNvPr>
          <p:cNvSpPr txBox="1"/>
          <p:nvPr/>
        </p:nvSpPr>
        <p:spPr>
          <a:xfrm>
            <a:off x="4876801" y="5281380"/>
            <a:ext cx="3726897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未來上市櫃</a:t>
            </a:r>
            <a:r>
              <a:rPr lang="en-US" altLang="zh-TW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/</a:t>
            </a:r>
            <a: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出場規劃：</a:t>
            </a:r>
            <a:endParaRPr lang="en-US" altLang="zh-TW" sz="28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2093028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圓角矩形 43"/>
          <p:cNvSpPr/>
          <p:nvPr/>
        </p:nvSpPr>
        <p:spPr>
          <a:xfrm>
            <a:off x="1979712" y="3356991"/>
            <a:ext cx="2736304" cy="2879155"/>
          </a:xfrm>
          <a:prstGeom prst="roundRect">
            <a:avLst/>
          </a:prstGeom>
          <a:solidFill>
            <a:schemeClr val="accent3">
              <a:lumMod val="40000"/>
              <a:lumOff val="60000"/>
              <a:alpha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8" name="圓角矩形 27"/>
          <p:cNvSpPr/>
          <p:nvPr/>
        </p:nvSpPr>
        <p:spPr>
          <a:xfrm>
            <a:off x="193440" y="980729"/>
            <a:ext cx="8699040" cy="2232247"/>
          </a:xfrm>
          <a:prstGeom prst="roundRect">
            <a:avLst/>
          </a:prstGeom>
          <a:solidFill>
            <a:schemeClr val="accent1">
              <a:lumMod val="40000"/>
              <a:lumOff val="60000"/>
              <a:alpha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0" y="17905"/>
            <a:ext cx="9144000" cy="838200"/>
          </a:xfrm>
          <a:solidFill>
            <a:srgbClr val="002060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zh-TW" altLang="en-US" sz="36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公司基本資料</a:t>
            </a:r>
          </a:p>
        </p:txBody>
      </p:sp>
      <p:sp>
        <p:nvSpPr>
          <p:cNvPr id="22" name="文字方塊 21"/>
          <p:cNvSpPr txBox="1"/>
          <p:nvPr/>
        </p:nvSpPr>
        <p:spPr>
          <a:xfrm>
            <a:off x="193440" y="2075329"/>
            <a:ext cx="10032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9" name="TextBox 95">
            <a:extLst>
              <a:ext uri="{FF2B5EF4-FFF2-40B4-BE49-F238E27FC236}">
                <a16:creationId xmlns:a16="http://schemas.microsoft.com/office/drawing/2014/main" id="{6F6EA8EE-959E-4596-81E4-8F275834DF9F}"/>
              </a:ext>
            </a:extLst>
          </p:cNvPr>
          <p:cNvSpPr txBox="1"/>
          <p:nvPr/>
        </p:nvSpPr>
        <p:spPr>
          <a:xfrm>
            <a:off x="246870" y="1196752"/>
            <a:ext cx="209288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400" b="1" dirty="0">
                <a:solidFill>
                  <a:schemeClr val="accent2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公司名稱</a:t>
            </a:r>
          </a:p>
          <a:p>
            <a:endParaRPr lang="en-US" altLang="zh-TW" sz="2400" b="1" dirty="0">
              <a:solidFill>
                <a:schemeClr val="accent2">
                  <a:lumMod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2400" b="1" dirty="0">
                <a:solidFill>
                  <a:schemeClr val="accent2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產業領域</a:t>
            </a:r>
          </a:p>
          <a:p>
            <a:endParaRPr lang="en-US" altLang="zh-TW" sz="2400" b="1" dirty="0">
              <a:solidFill>
                <a:schemeClr val="accent2">
                  <a:lumMod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2400" b="1" dirty="0">
                <a:solidFill>
                  <a:schemeClr val="accent2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成立日期</a:t>
            </a:r>
            <a:endParaRPr lang="en-US" altLang="zh-TW" sz="2400" b="1" dirty="0">
              <a:solidFill>
                <a:schemeClr val="accent2">
                  <a:lumMod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endParaRPr lang="en-US" altLang="zh-TW" sz="2400" b="1" dirty="0">
              <a:solidFill>
                <a:schemeClr val="accent2">
                  <a:lumMod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0" name="TextBox 95">
            <a:extLst>
              <a:ext uri="{FF2B5EF4-FFF2-40B4-BE49-F238E27FC236}">
                <a16:creationId xmlns:a16="http://schemas.microsoft.com/office/drawing/2014/main" id="{6F6EA8EE-959E-4596-81E4-8F275834DF9F}"/>
              </a:ext>
            </a:extLst>
          </p:cNvPr>
          <p:cNvSpPr txBox="1"/>
          <p:nvPr/>
        </p:nvSpPr>
        <p:spPr>
          <a:xfrm>
            <a:off x="2051720" y="1201976"/>
            <a:ext cx="210364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2400" b="1" dirty="0">
                <a:solidFill>
                  <a:schemeClr val="tx2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XXXXXXX</a:t>
            </a:r>
          </a:p>
          <a:p>
            <a:endParaRPr lang="en-US" altLang="zh-TW" sz="2400" b="1" dirty="0">
              <a:solidFill>
                <a:schemeClr val="tx2">
                  <a:lumMod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r>
              <a:rPr lang="en-US" altLang="zh-TW" sz="2400" b="1" dirty="0">
                <a:solidFill>
                  <a:schemeClr val="tx2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XXXXX</a:t>
            </a:r>
          </a:p>
          <a:p>
            <a:pPr algn="ctr"/>
            <a:endParaRPr lang="en-US" altLang="zh-TW" sz="2400" b="1" dirty="0">
              <a:solidFill>
                <a:schemeClr val="tx2">
                  <a:lumMod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r>
              <a:rPr lang="en-US" altLang="zh-TW" sz="2400" b="1" dirty="0">
                <a:solidFill>
                  <a:schemeClr val="tx2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XX.XX.XX</a:t>
            </a:r>
          </a:p>
        </p:txBody>
      </p:sp>
      <p:sp>
        <p:nvSpPr>
          <p:cNvPr id="46" name="TextBox 14">
            <a:extLst>
              <a:ext uri="{FF2B5EF4-FFF2-40B4-BE49-F238E27FC236}">
                <a16:creationId xmlns:a16="http://schemas.microsoft.com/office/drawing/2014/main" id="{490D54D9-55DA-481B-B13E-D2348E6382B1}"/>
              </a:ext>
            </a:extLst>
          </p:cNvPr>
          <p:cNvSpPr txBox="1"/>
          <p:nvPr/>
        </p:nvSpPr>
        <p:spPr>
          <a:xfrm>
            <a:off x="59026" y="6143650"/>
            <a:ext cx="8640960" cy="64633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zh-TW" altLang="en-US" sz="1200" dirty="0">
                <a:solidFill>
                  <a:schemeClr val="accent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 pitchFamily="34" charset="0"/>
              </a:rPr>
              <a:t>◎公司目前發展期別，可參考備註文字。</a:t>
            </a:r>
            <a:endParaRPr lang="en-US" altLang="zh-TW" sz="1200" dirty="0">
              <a:solidFill>
                <a:schemeClr val="accent1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Arial" pitchFamily="34" charset="0"/>
            </a:endParaRPr>
          </a:p>
          <a:p>
            <a:r>
              <a:rPr lang="zh-TW" altLang="en-US" sz="1200" dirty="0">
                <a:solidFill>
                  <a:schemeClr val="accent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 pitchFamily="34" charset="0"/>
              </a:rPr>
              <a:t>◎</a:t>
            </a:r>
            <a:r>
              <a:rPr lang="zh-TW" altLang="en-US" sz="1200" dirty="0">
                <a:solidFill>
                  <a:schemeClr val="accent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 pitchFamily="34" charset="0"/>
                <a:sym typeface="Wingdings 2"/>
              </a:rPr>
              <a:t>營收模式可撰寫</a:t>
            </a:r>
            <a:r>
              <a:rPr lang="en-US" altLang="zh-TW" sz="1200" dirty="0">
                <a:solidFill>
                  <a:schemeClr val="accent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 pitchFamily="34" charset="0"/>
                <a:sym typeface="Wingdings 2"/>
              </a:rPr>
              <a:t>:</a:t>
            </a:r>
            <a:r>
              <a:rPr lang="zh-TW" altLang="zh-TW" sz="1200" dirty="0">
                <a:solidFill>
                  <a:schemeClr val="accent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 pitchFamily="34" charset="0"/>
              </a:rPr>
              <a:t>產品銷售</a:t>
            </a:r>
            <a:r>
              <a:rPr lang="en-US" altLang="zh-TW" sz="1200" dirty="0">
                <a:solidFill>
                  <a:schemeClr val="accent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 pitchFamily="34" charset="0"/>
              </a:rPr>
              <a:t>/</a:t>
            </a:r>
            <a:r>
              <a:rPr lang="zh-TW" altLang="zh-TW" sz="1200" dirty="0">
                <a:solidFill>
                  <a:schemeClr val="accent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 pitchFamily="34" charset="0"/>
              </a:rPr>
              <a:t>代工收入</a:t>
            </a:r>
            <a:r>
              <a:rPr lang="en-US" altLang="zh-TW" sz="1200" dirty="0">
                <a:solidFill>
                  <a:schemeClr val="accent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 pitchFamily="34" charset="0"/>
              </a:rPr>
              <a:t>/</a:t>
            </a:r>
            <a:r>
              <a:rPr lang="zh-TW" altLang="zh-TW" sz="1200" dirty="0">
                <a:solidFill>
                  <a:schemeClr val="accent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 pitchFamily="34" charset="0"/>
              </a:rPr>
              <a:t>管理服務收入</a:t>
            </a:r>
            <a:r>
              <a:rPr lang="en-US" altLang="zh-TW" sz="1200" dirty="0">
                <a:solidFill>
                  <a:schemeClr val="accent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 pitchFamily="34" charset="0"/>
              </a:rPr>
              <a:t>/</a:t>
            </a:r>
            <a:r>
              <a:rPr lang="zh-TW" altLang="zh-TW" sz="1200" dirty="0">
                <a:solidFill>
                  <a:schemeClr val="accent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 pitchFamily="34" charset="0"/>
              </a:rPr>
              <a:t>權利金收入</a:t>
            </a:r>
            <a:r>
              <a:rPr lang="en-US" altLang="zh-TW" sz="1200" dirty="0">
                <a:solidFill>
                  <a:schemeClr val="accent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 pitchFamily="34" charset="0"/>
              </a:rPr>
              <a:t>/</a:t>
            </a:r>
            <a:r>
              <a:rPr lang="zh-TW" altLang="en-US" sz="1200" dirty="0">
                <a:solidFill>
                  <a:schemeClr val="accent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 pitchFamily="34" charset="0"/>
              </a:rPr>
              <a:t>或其他資訊。</a:t>
            </a:r>
            <a:endParaRPr lang="en-US" altLang="zh-TW" sz="1200" dirty="0">
              <a:solidFill>
                <a:schemeClr val="accent1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Arial" pitchFamily="34" charset="0"/>
            </a:endParaRPr>
          </a:p>
          <a:p>
            <a:r>
              <a:rPr lang="zh-TW" altLang="en-US" sz="1200" dirty="0">
                <a:solidFill>
                  <a:schemeClr val="accent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 pitchFamily="34" charset="0"/>
              </a:rPr>
              <a:t>◎競爭對手可填寫公司名稱；目標市場</a:t>
            </a:r>
            <a:r>
              <a:rPr lang="en-US" altLang="zh-TW" sz="1200" dirty="0">
                <a:solidFill>
                  <a:schemeClr val="accent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 pitchFamily="34" charset="0"/>
              </a:rPr>
              <a:t>/</a:t>
            </a:r>
            <a:r>
              <a:rPr lang="zh-TW" altLang="en-US" sz="1200" dirty="0">
                <a:solidFill>
                  <a:schemeClr val="accent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 pitchFamily="34" charset="0"/>
              </a:rPr>
              <a:t>客戶可寫特定產業</a:t>
            </a:r>
            <a:r>
              <a:rPr lang="en-US" altLang="zh-TW" sz="1200" dirty="0">
                <a:solidFill>
                  <a:schemeClr val="accent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 pitchFamily="34" charset="0"/>
              </a:rPr>
              <a:t>/</a:t>
            </a:r>
            <a:r>
              <a:rPr lang="zh-TW" altLang="en-US" sz="1200" dirty="0">
                <a:solidFill>
                  <a:schemeClr val="accent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 pitchFamily="34" charset="0"/>
              </a:rPr>
              <a:t>群聚、區域或公司名稱。</a:t>
            </a:r>
            <a:endParaRPr lang="ko-KR" altLang="en-US" sz="1200" dirty="0">
              <a:solidFill>
                <a:schemeClr val="accent1"/>
              </a:solidFill>
              <a:latin typeface="微軟正黑體" panose="020B0604030504040204" pitchFamily="34" charset="-120"/>
              <a:ea typeface="標楷體"/>
              <a:cs typeface="Arial" pitchFamily="34" charset="0"/>
            </a:endParaRPr>
          </a:p>
        </p:txBody>
      </p:sp>
      <p:sp>
        <p:nvSpPr>
          <p:cNvPr id="57" name="TextBox 95">
            <a:extLst>
              <a:ext uri="{FF2B5EF4-FFF2-40B4-BE49-F238E27FC236}">
                <a16:creationId xmlns:a16="http://schemas.microsoft.com/office/drawing/2014/main" id="{6F6EA8EE-959E-4596-81E4-8F275834DF9F}"/>
              </a:ext>
            </a:extLst>
          </p:cNvPr>
          <p:cNvSpPr txBox="1"/>
          <p:nvPr/>
        </p:nvSpPr>
        <p:spPr>
          <a:xfrm>
            <a:off x="1979712" y="3573016"/>
            <a:ext cx="3283328" cy="2185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TW"/>
            </a:defPPr>
            <a:lvl1pPr algn="ctr">
              <a:defRPr sz="2400" b="1">
                <a:solidFill>
                  <a:schemeClr val="tx2">
                    <a:lumMod val="50000"/>
                  </a:schemeClr>
                </a:solidFill>
                <a:latin typeface="+mn-ea"/>
              </a:defRPr>
            </a:lvl1pPr>
          </a:lstStyle>
          <a:p>
            <a:pPr algn="l"/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種子期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/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創建期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/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成長期</a:t>
            </a:r>
            <a:endParaRPr lang="en-US" altLang="zh-TW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l"/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/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擴充期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/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成長期</a:t>
            </a:r>
            <a:endParaRPr lang="zh-TW" altLang="zh-TW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l"/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l"/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XXXXXX</a:t>
            </a:r>
          </a:p>
          <a:p>
            <a:pPr algn="l"/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l"/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XXXXXX</a:t>
            </a:r>
          </a:p>
        </p:txBody>
      </p:sp>
      <p:sp>
        <p:nvSpPr>
          <p:cNvPr id="58" name="TextBox 95">
            <a:extLst>
              <a:ext uri="{FF2B5EF4-FFF2-40B4-BE49-F238E27FC236}">
                <a16:creationId xmlns:a16="http://schemas.microsoft.com/office/drawing/2014/main" id="{6F6EA8EE-959E-4596-81E4-8F275834DF9F}"/>
              </a:ext>
            </a:extLst>
          </p:cNvPr>
          <p:cNvSpPr txBox="1"/>
          <p:nvPr/>
        </p:nvSpPr>
        <p:spPr>
          <a:xfrm>
            <a:off x="179512" y="3696127"/>
            <a:ext cx="2332500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400" b="1" dirty="0">
                <a:solidFill>
                  <a:schemeClr val="accent2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現</a:t>
            </a:r>
            <a:r>
              <a:rPr lang="zh-TW" altLang="zh-TW" sz="2400" b="1" dirty="0">
                <a:solidFill>
                  <a:schemeClr val="accent2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發展階段</a:t>
            </a:r>
            <a:endParaRPr lang="zh-TW" altLang="en-US" sz="2400" b="1" dirty="0">
              <a:solidFill>
                <a:schemeClr val="accent2">
                  <a:lumMod val="7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spcBef>
                <a:spcPts val="1200"/>
              </a:spcBef>
            </a:pPr>
            <a:endParaRPr lang="en-US" altLang="zh-TW" sz="2400" b="1" dirty="0">
              <a:solidFill>
                <a:schemeClr val="accent2">
                  <a:lumMod val="7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zh-TW" sz="2400" b="1" dirty="0">
                <a:solidFill>
                  <a:schemeClr val="accent2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營收模式</a:t>
            </a:r>
            <a:endParaRPr lang="en-US" altLang="zh-TW" sz="2400" b="1" dirty="0">
              <a:solidFill>
                <a:schemeClr val="accent2">
                  <a:lumMod val="7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altLang="zh-TW" sz="2400" b="1" dirty="0">
              <a:solidFill>
                <a:schemeClr val="accent2">
                  <a:lumMod val="7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2400" b="1" dirty="0">
                <a:solidFill>
                  <a:schemeClr val="accent2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競爭對手</a:t>
            </a:r>
            <a:endParaRPr lang="en-US" altLang="zh-TW" sz="2400" b="1" dirty="0">
              <a:solidFill>
                <a:schemeClr val="accent2">
                  <a:lumMod val="7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4499992" y="1196752"/>
            <a:ext cx="18002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400" b="1" dirty="0">
                <a:solidFill>
                  <a:schemeClr val="accent2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統一編號</a:t>
            </a:r>
          </a:p>
          <a:p>
            <a:endParaRPr lang="en-US" altLang="zh-TW" sz="2400" b="1" dirty="0">
              <a:solidFill>
                <a:schemeClr val="accent2">
                  <a:lumMod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2400" b="1" dirty="0">
                <a:solidFill>
                  <a:schemeClr val="accent2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實收資本額</a:t>
            </a:r>
            <a:endParaRPr lang="en-US" altLang="zh-TW" sz="2400" b="1" dirty="0">
              <a:solidFill>
                <a:schemeClr val="accent2">
                  <a:lumMod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r>
              <a:rPr lang="zh-TW" altLang="en-US" sz="2400" b="1" dirty="0">
                <a:solidFill>
                  <a:schemeClr val="accent2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sz="2400" b="1" dirty="0">
                <a:solidFill>
                  <a:schemeClr val="accent2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(NT$)</a:t>
            </a:r>
          </a:p>
          <a:p>
            <a:r>
              <a:rPr lang="zh-TW" altLang="zh-TW" sz="2400" b="1" dirty="0">
                <a:solidFill>
                  <a:schemeClr val="accent2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主要</a:t>
            </a:r>
            <a:r>
              <a:rPr lang="zh-TW" altLang="en-US" sz="2400" b="1" dirty="0">
                <a:solidFill>
                  <a:schemeClr val="accent2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產</a:t>
            </a:r>
            <a:r>
              <a:rPr lang="zh-TW" altLang="zh-TW" sz="2400" b="1" dirty="0">
                <a:solidFill>
                  <a:schemeClr val="accent2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品</a:t>
            </a:r>
            <a:endParaRPr lang="en-US" altLang="zh-TW" sz="2400" b="1" dirty="0">
              <a:solidFill>
                <a:schemeClr val="accent2">
                  <a:lumMod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6588224" y="1148551"/>
            <a:ext cx="216024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2400" b="1" dirty="0">
                <a:solidFill>
                  <a:schemeClr val="tx2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XXXXXXXX</a:t>
            </a:r>
          </a:p>
          <a:p>
            <a:pPr algn="ctr"/>
            <a:endParaRPr lang="en-US" altLang="zh-TW" sz="2400" b="1" dirty="0">
              <a:solidFill>
                <a:schemeClr val="tx2">
                  <a:lumMod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r>
              <a:rPr lang="en-US" altLang="zh-TW" sz="2400" b="1" dirty="0">
                <a:solidFill>
                  <a:schemeClr val="tx2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NT$XXXX</a:t>
            </a:r>
            <a:r>
              <a:rPr lang="zh-TW" altLang="en-US" sz="2400" b="1" dirty="0">
                <a:solidFill>
                  <a:schemeClr val="tx2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萬</a:t>
            </a:r>
            <a:endParaRPr lang="en-US" altLang="zh-TW" sz="2400" b="1" dirty="0">
              <a:solidFill>
                <a:schemeClr val="tx2">
                  <a:lumMod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endParaRPr lang="en-US" altLang="zh-TW" sz="2400" b="1" dirty="0">
              <a:solidFill>
                <a:schemeClr val="tx2">
                  <a:lumMod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r>
              <a:rPr lang="en-US" altLang="zh-TW" sz="2400" b="1" dirty="0">
                <a:solidFill>
                  <a:schemeClr val="tx2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XXXXXXXX</a:t>
            </a:r>
          </a:p>
        </p:txBody>
      </p:sp>
      <p:sp>
        <p:nvSpPr>
          <p:cNvPr id="13" name="TextBox 95">
            <a:extLst>
              <a:ext uri="{FF2B5EF4-FFF2-40B4-BE49-F238E27FC236}">
                <a16:creationId xmlns:a16="http://schemas.microsoft.com/office/drawing/2014/main" id="{6F6EA8EE-959E-4596-81E4-8F275834DF9F}"/>
              </a:ext>
            </a:extLst>
          </p:cNvPr>
          <p:cNvSpPr txBox="1"/>
          <p:nvPr/>
        </p:nvSpPr>
        <p:spPr>
          <a:xfrm>
            <a:off x="4759780" y="3476034"/>
            <a:ext cx="23325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zh-TW" sz="2400" b="1" dirty="0">
                <a:solidFill>
                  <a:schemeClr val="accent2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目標市場</a:t>
            </a:r>
            <a:endParaRPr lang="en-US" altLang="zh-TW" sz="2400" b="1" dirty="0">
              <a:solidFill>
                <a:schemeClr val="accent2">
                  <a:lumMod val="7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en-US" altLang="zh-TW" sz="2400" b="1" dirty="0">
                <a:solidFill>
                  <a:schemeClr val="accent2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/</a:t>
            </a:r>
            <a:r>
              <a:rPr lang="zh-TW" altLang="zh-TW" sz="2400" b="1" dirty="0">
                <a:solidFill>
                  <a:schemeClr val="accent2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客戶</a:t>
            </a:r>
            <a:endParaRPr lang="en-US" altLang="zh-TW" sz="2400" b="1" dirty="0">
              <a:solidFill>
                <a:schemeClr val="accent2">
                  <a:lumMod val="7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endParaRPr lang="en-US" altLang="zh-TW" sz="2400" b="1" dirty="0">
              <a:solidFill>
                <a:schemeClr val="accent2">
                  <a:lumMod val="7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2400" b="1" dirty="0">
                <a:solidFill>
                  <a:schemeClr val="accent2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市場規模</a:t>
            </a:r>
            <a:endParaRPr lang="en-US" altLang="zh-TW" sz="2400" b="1" dirty="0">
              <a:solidFill>
                <a:schemeClr val="accent2">
                  <a:lumMod val="7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endParaRPr lang="zh-TW" altLang="zh-TW" sz="2400" b="1" dirty="0">
              <a:solidFill>
                <a:schemeClr val="accent2">
                  <a:lumMod val="7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zh-TW" sz="2400" b="1" dirty="0">
                <a:solidFill>
                  <a:schemeClr val="accent2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市占率</a:t>
            </a:r>
            <a:endParaRPr lang="en-US" altLang="zh-TW" sz="2400" b="1" dirty="0">
              <a:solidFill>
                <a:schemeClr val="accent2">
                  <a:lumMod val="7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4" name="圓角矩形 13"/>
          <p:cNvSpPr/>
          <p:nvPr/>
        </p:nvSpPr>
        <p:spPr>
          <a:xfrm>
            <a:off x="6300192" y="3356992"/>
            <a:ext cx="2736304" cy="2879155"/>
          </a:xfrm>
          <a:prstGeom prst="roundRect">
            <a:avLst/>
          </a:prstGeom>
          <a:solidFill>
            <a:schemeClr val="accent3">
              <a:lumMod val="40000"/>
              <a:lumOff val="60000"/>
              <a:alpha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5" name="TextBox 95">
            <a:extLst>
              <a:ext uri="{FF2B5EF4-FFF2-40B4-BE49-F238E27FC236}">
                <a16:creationId xmlns:a16="http://schemas.microsoft.com/office/drawing/2014/main" id="{6F6EA8EE-959E-4596-81E4-8F275834DF9F}"/>
              </a:ext>
            </a:extLst>
          </p:cNvPr>
          <p:cNvSpPr txBox="1"/>
          <p:nvPr/>
        </p:nvSpPr>
        <p:spPr>
          <a:xfrm>
            <a:off x="6462716" y="3548042"/>
            <a:ext cx="242976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TW"/>
            </a:defPPr>
            <a:lvl1pPr algn="ctr">
              <a:defRPr sz="2400" b="1">
                <a:solidFill>
                  <a:schemeClr val="tx2">
                    <a:lumMod val="50000"/>
                  </a:schemeClr>
                </a:solidFill>
                <a:latin typeface="+mn-ea"/>
              </a:defRPr>
            </a:lvl1pPr>
          </a:lstStyle>
          <a:p>
            <a:pPr algn="l"/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XXXXXX</a:t>
            </a:r>
          </a:p>
          <a:p>
            <a:pPr algn="l"/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l"/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l"/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XXXXXX</a:t>
            </a:r>
          </a:p>
          <a:p>
            <a:pPr algn="l"/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l"/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XXXX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%</a:t>
            </a:r>
          </a:p>
        </p:txBody>
      </p:sp>
      <p:sp>
        <p:nvSpPr>
          <p:cNvPr id="16" name="投影片編號版面配置區 3">
            <a:extLst>
              <a:ext uri="{FF2B5EF4-FFF2-40B4-BE49-F238E27FC236}">
                <a16:creationId xmlns:a16="http://schemas.microsoft.com/office/drawing/2014/main" id="{8000EBF5-2D84-0C42-CE76-7D74AEDCEB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934200" y="6569075"/>
            <a:ext cx="2133600" cy="365125"/>
          </a:xfrm>
          <a:prstGeom prst="rect">
            <a:avLst/>
          </a:prstGeom>
        </p:spPr>
        <p:txBody>
          <a:bodyPr/>
          <a:lstStyle/>
          <a:p>
            <a:fld id="{B137E495-C44C-4B56-9FA1-E0A4E48B5B29}" type="slidenum">
              <a:rPr lang="zh-TW" altLang="en-US" smtClean="0"/>
              <a:pPr/>
              <a:t>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919707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0" y="-5384"/>
            <a:ext cx="9144000" cy="838200"/>
          </a:xfrm>
          <a:solidFill>
            <a:srgbClr val="002060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zh-TW" altLang="en-US" sz="36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近三年營運狀況</a:t>
            </a:r>
          </a:p>
        </p:txBody>
      </p:sp>
      <p:sp>
        <p:nvSpPr>
          <p:cNvPr id="22" name="文字方塊 21"/>
          <p:cNvSpPr txBox="1"/>
          <p:nvPr/>
        </p:nvSpPr>
        <p:spPr>
          <a:xfrm>
            <a:off x="193440" y="2075329"/>
            <a:ext cx="10032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graphicFrame>
        <p:nvGraphicFramePr>
          <p:cNvPr id="3" name="表格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8293668"/>
              </p:ext>
            </p:extLst>
          </p:nvPr>
        </p:nvGraphicFramePr>
        <p:xfrm>
          <a:off x="107504" y="1196752"/>
          <a:ext cx="8699041" cy="5615911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{793D81CF-94F2-401A-BA57-92F5A7B2D0C5}</a:tableStyleId>
              </a:tblPr>
              <a:tblGrid>
                <a:gridCol w="23197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3236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6731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4932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930289">
                  <a:extLst>
                    <a:ext uri="{9D8B030D-6E8A-4147-A177-3AD203B41FA5}">
                      <a16:colId xmlns:a16="http://schemas.microsoft.com/office/drawing/2014/main" val="529074539"/>
                    </a:ext>
                  </a:extLst>
                </a:gridCol>
              </a:tblGrid>
              <a:tr h="53651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22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項目</a:t>
                      </a:r>
                      <a:r>
                        <a:rPr lang="en-US" altLang="zh-TW" sz="22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/</a:t>
                      </a:r>
                      <a:r>
                        <a:rPr lang="zh-TW" altLang="en-US" sz="22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年份</a:t>
                      </a:r>
                      <a:endParaRPr lang="zh-TW" sz="22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54000" marR="54000" marT="36000" marB="360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TW" sz="2200" b="1" kern="100" dirty="0">
                          <a:solidFill>
                            <a:schemeClr val="lt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108</a:t>
                      </a:r>
                      <a:r>
                        <a:rPr lang="zh-TW" altLang="en-US" sz="2200" b="1" kern="100" dirty="0">
                          <a:solidFill>
                            <a:schemeClr val="lt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年</a:t>
                      </a:r>
                      <a:endParaRPr lang="zh-TW" altLang="en-US" sz="2200" b="1" kern="100" dirty="0">
                        <a:solidFill>
                          <a:schemeClr val="lt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54000" marR="54000" marT="36000" marB="360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TW" sz="2200" b="1" kern="100" dirty="0">
                          <a:solidFill>
                            <a:schemeClr val="lt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109</a:t>
                      </a:r>
                      <a:r>
                        <a:rPr lang="zh-TW" altLang="en-US" sz="2200" b="1" kern="100" dirty="0">
                          <a:solidFill>
                            <a:schemeClr val="lt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年</a:t>
                      </a:r>
                      <a:endParaRPr lang="zh-TW" altLang="en-US" sz="2200" b="1" kern="100" dirty="0">
                        <a:solidFill>
                          <a:schemeClr val="lt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54000" marR="54000" marT="36000" marB="360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TW" sz="2200" b="1" kern="100" dirty="0">
                          <a:solidFill>
                            <a:schemeClr val="lt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110</a:t>
                      </a:r>
                      <a:r>
                        <a:rPr lang="zh-TW" altLang="en-US" sz="2200" b="1" kern="100" dirty="0">
                          <a:solidFill>
                            <a:schemeClr val="lt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年</a:t>
                      </a:r>
                      <a:endParaRPr lang="zh-TW" altLang="en-US" sz="2200" b="1" kern="100" dirty="0">
                        <a:solidFill>
                          <a:schemeClr val="lt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54000" marR="54000" marT="36000" marB="360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TW" sz="2200" b="1" kern="100" dirty="0">
                          <a:solidFill>
                            <a:schemeClr val="lt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111</a:t>
                      </a:r>
                      <a:r>
                        <a:rPr lang="zh-TW" altLang="en-US" sz="2200" b="1" kern="100" dirty="0">
                          <a:solidFill>
                            <a:schemeClr val="lt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年</a:t>
                      </a:r>
                      <a:endParaRPr lang="en-US" altLang="zh-TW" sz="2200" b="1" kern="100" dirty="0">
                        <a:solidFill>
                          <a:schemeClr val="lt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2200" b="1" kern="100" dirty="0">
                          <a:solidFill>
                            <a:schemeClr val="lt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已實現營收</a:t>
                      </a:r>
                      <a:r>
                        <a:rPr lang="en-US" altLang="zh-TW" sz="2200" b="1" kern="100" dirty="0">
                          <a:solidFill>
                            <a:schemeClr val="lt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endParaRPr lang="zh-TW" altLang="en-US" sz="2200" b="1" kern="100" dirty="0">
                        <a:solidFill>
                          <a:schemeClr val="lt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54000" marR="54000" marT="36000" marB="36000" anchor="ctr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54194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sz="22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營業</a:t>
                      </a:r>
                      <a:r>
                        <a:rPr lang="zh-TW" altLang="en-US" sz="22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收入</a:t>
                      </a:r>
                      <a:r>
                        <a:rPr lang="en-US" sz="22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(</a:t>
                      </a:r>
                      <a:r>
                        <a:rPr lang="zh-TW" altLang="en-US" sz="22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仟元</a:t>
                      </a:r>
                      <a:r>
                        <a:rPr lang="en-US" sz="22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endParaRPr lang="zh-TW" sz="2200" b="1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54000" marR="54000" marT="36000" marB="360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200" b="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54000" marR="54000" marT="36000" marB="360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zh-TW" sz="2200" b="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54000" marR="54000" marT="36000" marB="360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zh-TW" sz="2200" b="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54000" marR="54000" marT="36000" marB="360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zh-TW" sz="2200" b="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54000" marR="54000" marT="36000" marB="36000" anchor="ctr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53779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200" b="1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營運費用</a:t>
                      </a:r>
                      <a:r>
                        <a:rPr lang="en-US" altLang="zh-TW" sz="22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22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仟元</a:t>
                      </a:r>
                      <a:r>
                        <a:rPr lang="en-US" altLang="zh-TW" sz="22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endParaRPr lang="en-US" altLang="zh-TW" sz="2200" b="1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54000" marR="54000" marT="36000" marB="360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zh-TW" sz="2200" b="0" kern="100" dirty="0">
                        <a:solidFill>
                          <a:schemeClr val="dk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54000" marR="54000" marT="36000" marB="360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zh-TW" sz="2200" b="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54000" marR="54000" marT="36000" marB="360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zh-TW" sz="2200" b="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54000" marR="54000" marT="36000" marB="360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zh-TW" sz="2200" b="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54000" marR="54000" marT="36000" marB="36000" anchor="ctr"/>
                </a:tc>
                <a:extLst>
                  <a:ext uri="{0D108BD9-81ED-4DB2-BD59-A6C34878D82A}">
                    <a16:rowId xmlns:a16="http://schemas.microsoft.com/office/drawing/2014/main" val="565647710"/>
                  </a:ext>
                </a:extLst>
              </a:tr>
              <a:tr h="54194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200" b="1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毛利率</a:t>
                      </a:r>
                      <a:endParaRPr lang="en-US" altLang="zh-TW" sz="2200" b="1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54000" marR="54000" marT="36000" marB="360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zh-TW" sz="2200" b="0" kern="100" dirty="0">
                        <a:solidFill>
                          <a:schemeClr val="dk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54000" marR="54000" marT="36000" marB="360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zh-TW" sz="2200" b="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54000" marR="54000" marT="36000" marB="360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zh-TW" sz="2200" b="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54000" marR="54000" marT="36000" marB="360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zh-TW" sz="2200" b="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54000" marR="54000" marT="36000" marB="3600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194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200" b="1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淨利率</a:t>
                      </a:r>
                      <a:endParaRPr lang="en-US" altLang="zh-TW" sz="2200" b="1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54000" marR="54000" marT="36000" marB="360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zh-TW" sz="2200" b="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54000" marR="54000" marT="36000" marB="360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zh-TW" sz="2200" b="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54000" marR="54000" marT="36000" marB="360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zh-TW" sz="2200" b="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54000" marR="54000" marT="36000" marB="360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zh-TW" sz="2200" b="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54000" marR="54000" marT="36000" marB="3600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194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2200" b="1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稅後淨利</a:t>
                      </a:r>
                      <a:r>
                        <a:rPr lang="en-US" altLang="zh-TW" sz="2200" b="1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2200" b="1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元</a:t>
                      </a:r>
                      <a:r>
                        <a:rPr lang="en-US" altLang="zh-TW" sz="2200" b="1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endParaRPr lang="en-US" altLang="zh-TW" sz="2200" b="1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54000" marR="54000" marT="36000" marB="360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zh-TW" sz="2200" b="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54000" marR="54000" marT="36000" marB="360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zh-TW" sz="2200" b="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54000" marR="54000" marT="36000" marB="360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zh-TW" sz="2200" b="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54000" marR="54000" marT="36000" marB="360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zh-TW" sz="2200" b="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54000" marR="54000" marT="36000" marB="36000" anchor="ctr"/>
                </a:tc>
                <a:extLst>
                  <a:ext uri="{0D108BD9-81ED-4DB2-BD59-A6C34878D82A}">
                    <a16:rowId xmlns:a16="http://schemas.microsoft.com/office/drawing/2014/main" val="2604582035"/>
                  </a:ext>
                </a:extLst>
              </a:tr>
              <a:tr h="54194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22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每股淨值</a:t>
                      </a:r>
                      <a:endParaRPr lang="en-US" altLang="zh-TW" sz="2200" b="1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54000" marR="54000" marT="36000" marB="360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zh-TW" sz="2200" b="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54000" marR="54000" marT="36000" marB="360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zh-TW" sz="2200" b="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54000" marR="54000" marT="36000" marB="360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zh-TW" sz="2200" b="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54000" marR="54000" marT="36000" marB="360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zh-TW" sz="2200" b="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54000" marR="54000" marT="36000" marB="3600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4194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2200" b="1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每股盈餘</a:t>
                      </a:r>
                      <a:r>
                        <a:rPr lang="en-US" altLang="zh-TW" sz="2200" b="1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(EPS)</a:t>
                      </a:r>
                      <a:endParaRPr lang="en-US" altLang="zh-TW" sz="2200" b="1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54000" marR="54000" marT="36000" marB="360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zh-TW" sz="2200" b="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54000" marR="54000" marT="36000" marB="360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zh-TW" sz="2200" b="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54000" marR="54000" marT="36000" marB="360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zh-TW" sz="2200" b="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54000" marR="54000" marT="36000" marB="360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zh-TW" sz="2200" b="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54000" marR="54000" marT="36000" marB="3600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4194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sz="22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員工數 </a:t>
                      </a:r>
                      <a:r>
                        <a:rPr lang="en-US" sz="22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sz="22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人</a:t>
                      </a:r>
                      <a:r>
                        <a:rPr lang="en-US" sz="22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endParaRPr lang="zh-TW" sz="2200" b="1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54000" marR="54000" marT="36000" marB="360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zh-TW" sz="2200" b="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54000" marR="54000" marT="36000" marB="360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zh-TW" sz="2200" b="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54000" marR="54000" marT="36000" marB="360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zh-TW" sz="2200" b="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54000" marR="54000" marT="36000" marB="360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zh-TW" sz="2200" b="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54000" marR="54000" marT="36000" marB="36000" anchor="ctr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541945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200" b="1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股本狀況</a:t>
                      </a:r>
                      <a:endParaRPr lang="zh-TW" altLang="zh-TW" sz="2200" b="1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54000" marR="54000" marT="36000" marB="360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zh-TW" sz="2200" b="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54000" marR="54000" marT="36000" marB="360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zh-TW" sz="2200" b="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54000" marR="54000" marT="36000" marB="360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zh-TW" sz="2200" b="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54000" marR="54000" marT="36000" marB="360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zh-TW" sz="2200" b="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54000" marR="54000" marT="36000" marB="36000" anchor="ctr"/>
                </a:tc>
                <a:extLst>
                  <a:ext uri="{0D108BD9-81ED-4DB2-BD59-A6C34878D82A}">
                    <a16:rowId xmlns:a16="http://schemas.microsoft.com/office/drawing/2014/main" val="1245628762"/>
                  </a:ext>
                </a:extLst>
              </a:tr>
            </a:tbl>
          </a:graphicData>
        </a:graphic>
      </p:graphicFrame>
      <p:sp>
        <p:nvSpPr>
          <p:cNvPr id="46" name="TextBox 14">
            <a:extLst>
              <a:ext uri="{FF2B5EF4-FFF2-40B4-BE49-F238E27FC236}">
                <a16:creationId xmlns:a16="http://schemas.microsoft.com/office/drawing/2014/main" id="{490D54D9-55DA-481B-B13E-D2348E6382B1}"/>
              </a:ext>
            </a:extLst>
          </p:cNvPr>
          <p:cNvSpPr txBox="1"/>
          <p:nvPr/>
        </p:nvSpPr>
        <p:spPr>
          <a:xfrm>
            <a:off x="107504" y="836712"/>
            <a:ext cx="8194984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  <a:cs typeface="Arial" pitchFamily="34" charset="0"/>
              </a:rPr>
              <a:t>◎</a:t>
            </a:r>
            <a:r>
              <a:rPr lang="en-US" altLang="zh-TW" b="1" dirty="0">
                <a:latin typeface="標楷體" panose="03000509000000000000" pitchFamily="65" charset="-120"/>
                <a:ea typeface="標楷體" panose="03000509000000000000" pitchFamily="65" charset="-120"/>
                <a:cs typeface="Arial" pitchFamily="34" charset="0"/>
                <a:sym typeface="Wingdings 2"/>
              </a:rPr>
              <a:t> </a:t>
            </a:r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  <a:cs typeface="Arial" pitchFamily="34" charset="0"/>
                <a:sym typeface="Wingdings 2"/>
              </a:rPr>
              <a:t>請公司依照目前狀況填寫，若無可填</a:t>
            </a:r>
            <a:r>
              <a:rPr lang="en-US" altLang="zh-TW" b="1" dirty="0">
                <a:latin typeface="標楷體" panose="03000509000000000000" pitchFamily="65" charset="-120"/>
                <a:ea typeface="標楷體" panose="03000509000000000000" pitchFamily="65" charset="-120"/>
                <a:cs typeface="Arial" pitchFamily="34" charset="0"/>
                <a:sym typeface="Wingdings 2"/>
              </a:rPr>
              <a:t>0</a:t>
            </a:r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  <a:cs typeface="Arial" pitchFamily="34" charset="0"/>
                <a:sym typeface="Wingdings 2"/>
              </a:rPr>
              <a:t>或</a:t>
            </a:r>
            <a:r>
              <a:rPr lang="en-US" altLang="zh-TW" b="1" dirty="0">
                <a:latin typeface="標楷體" panose="03000509000000000000" pitchFamily="65" charset="-120"/>
                <a:ea typeface="標楷體" panose="03000509000000000000" pitchFamily="65" charset="-120"/>
                <a:cs typeface="Arial" pitchFamily="34" charset="0"/>
                <a:sym typeface="Wingdings 2"/>
              </a:rPr>
              <a:t>“-”</a:t>
            </a:r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  <a:cs typeface="Arial" pitchFamily="34" charset="0"/>
                <a:sym typeface="Wingdings 2"/>
              </a:rPr>
              <a:t>。</a:t>
            </a:r>
            <a:endParaRPr lang="ko-KR" altLang="en-US" b="1" dirty="0">
              <a:latin typeface="標楷體" panose="03000509000000000000" pitchFamily="65" charset="-120"/>
              <a:ea typeface="標楷體"/>
              <a:cs typeface="Arial" pitchFamily="34" charset="0"/>
            </a:endParaRPr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6B5D189F-E20B-55E1-9FB7-4A8B5B513EA2}"/>
              </a:ext>
            </a:extLst>
          </p:cNvPr>
          <p:cNvSpPr txBox="1"/>
          <p:nvPr/>
        </p:nvSpPr>
        <p:spPr>
          <a:xfrm>
            <a:off x="7452320" y="842080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T</a:t>
            </a:r>
            <a:endParaRPr lang="zh-TW" altLang="en-US" dirty="0"/>
          </a:p>
        </p:txBody>
      </p:sp>
      <p:sp>
        <p:nvSpPr>
          <p:cNvPr id="7" name="投影片編號版面配置區 3">
            <a:extLst>
              <a:ext uri="{FF2B5EF4-FFF2-40B4-BE49-F238E27FC236}">
                <a16:creationId xmlns:a16="http://schemas.microsoft.com/office/drawing/2014/main" id="{B8192224-3B73-506E-87CC-7AD82EDA17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934200" y="6569075"/>
            <a:ext cx="2133600" cy="365125"/>
          </a:xfrm>
          <a:prstGeom prst="rect">
            <a:avLst/>
          </a:prstGeom>
        </p:spPr>
        <p:txBody>
          <a:bodyPr/>
          <a:lstStyle/>
          <a:p>
            <a:fld id="{B137E495-C44C-4B56-9FA1-E0A4E48B5B29}" type="slidenum">
              <a:rPr lang="zh-TW" altLang="en-US" smtClean="0"/>
              <a:pPr/>
              <a:t>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326441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群組 1">
            <a:extLst>
              <a:ext uri="{FF2B5EF4-FFF2-40B4-BE49-F238E27FC236}">
                <a16:creationId xmlns:a16="http://schemas.microsoft.com/office/drawing/2014/main" id="{E41A9153-1F6C-D6E6-AAA3-2FD671096E1D}"/>
              </a:ext>
            </a:extLst>
          </p:cNvPr>
          <p:cNvGrpSpPr/>
          <p:nvPr/>
        </p:nvGrpSpPr>
        <p:grpSpPr>
          <a:xfrm>
            <a:off x="6228184" y="4303365"/>
            <a:ext cx="2558230" cy="2510011"/>
            <a:chOff x="6228184" y="4303365"/>
            <a:chExt cx="2558230" cy="2510011"/>
          </a:xfrm>
        </p:grpSpPr>
        <p:sp>
          <p:nvSpPr>
            <p:cNvPr id="6" name="橢圓 5">
              <a:extLst>
                <a:ext uri="{FF2B5EF4-FFF2-40B4-BE49-F238E27FC236}">
                  <a16:creationId xmlns:a16="http://schemas.microsoft.com/office/drawing/2014/main" id="{2ED4F97E-9BD3-49EE-408E-B2AB2B11D51C}"/>
                </a:ext>
              </a:extLst>
            </p:cNvPr>
            <p:cNvSpPr/>
            <p:nvPr/>
          </p:nvSpPr>
          <p:spPr>
            <a:xfrm>
              <a:off x="6228184" y="4303365"/>
              <a:ext cx="2558230" cy="2448272"/>
            </a:xfrm>
            <a:prstGeom prst="ellipse">
              <a:avLst/>
            </a:prstGeom>
            <a:solidFill>
              <a:srgbClr val="00206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dirty="0"/>
            </a:p>
          </p:txBody>
        </p:sp>
        <p:pic>
          <p:nvPicPr>
            <p:cNvPr id="4" name="図プレースホルダー 24">
              <a:extLst>
                <a:ext uri="{FF2B5EF4-FFF2-40B4-BE49-F238E27FC236}">
                  <a16:creationId xmlns:a16="http://schemas.microsoft.com/office/drawing/2014/main" id="{59E5FC5D-5D38-D3A7-1FFE-CCE9EA690AE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>
            <a:xfrm>
              <a:off x="6884903" y="4662072"/>
              <a:ext cx="1368152" cy="1368152"/>
            </a:xfrm>
            <a:prstGeom prst="rect">
              <a:avLst/>
            </a:prstGeom>
          </p:spPr>
        </p:pic>
        <p:sp>
          <p:nvSpPr>
            <p:cNvPr id="5" name="タイトル 5">
              <a:extLst>
                <a:ext uri="{FF2B5EF4-FFF2-40B4-BE49-F238E27FC236}">
                  <a16:creationId xmlns:a16="http://schemas.microsoft.com/office/drawing/2014/main" id="{DF56C13B-4523-C98A-F94E-242A60712AEC}"/>
                </a:ext>
              </a:extLst>
            </p:cNvPr>
            <p:cNvSpPr txBox="1">
              <a:spLocks/>
            </p:cNvSpPr>
            <p:nvPr/>
          </p:nvSpPr>
          <p:spPr>
            <a:xfrm>
              <a:off x="6660232" y="5742192"/>
              <a:ext cx="2016224" cy="1071184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>
              <a:lvl1pPr algn="l" defTabSz="6858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33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kumimoji="1" lang="en-US" altLang="ja-JP" sz="3000" dirty="0">
                  <a:solidFill>
                    <a:schemeClr val="bg1"/>
                  </a:solidFill>
                </a:rPr>
                <a:t>ABOUT US</a:t>
              </a:r>
              <a:endParaRPr kumimoji="1" lang="ja-JP" altLang="en-US" sz="3000" dirty="0">
                <a:solidFill>
                  <a:schemeClr val="bg1"/>
                </a:solidFill>
              </a:endParaRPr>
            </a:p>
          </p:txBody>
        </p:sp>
      </p:grpSp>
      <p:sp>
        <p:nvSpPr>
          <p:cNvPr id="7" name="TextBox 14">
            <a:extLst>
              <a:ext uri="{FF2B5EF4-FFF2-40B4-BE49-F238E27FC236}">
                <a16:creationId xmlns:a16="http://schemas.microsoft.com/office/drawing/2014/main" id="{306DD276-D334-9919-5022-F117EC7CE133}"/>
              </a:ext>
            </a:extLst>
          </p:cNvPr>
          <p:cNvSpPr txBox="1"/>
          <p:nvPr/>
        </p:nvSpPr>
        <p:spPr>
          <a:xfrm>
            <a:off x="179512" y="953937"/>
            <a:ext cx="8352928" cy="3385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zh-TW" altLang="en-US" sz="1600" b="1" dirty="0">
                <a:solidFill>
                  <a:schemeClr val="accent1"/>
                </a:solidFill>
                <a:latin typeface="標楷體"/>
                <a:ea typeface="標楷體"/>
                <a:cs typeface="Arial" pitchFamily="34" charset="0"/>
              </a:rPr>
              <a:t>◎可說明公司成長演進或得獎事蹟、專利、組織架構，若本頁不敷使用，可自行增加頁面。</a:t>
            </a:r>
            <a:endParaRPr lang="en-US" altLang="zh-TW" sz="1600" b="1" dirty="0">
              <a:solidFill>
                <a:schemeClr val="accent1"/>
              </a:solidFill>
              <a:latin typeface="標楷體"/>
              <a:ea typeface="標楷體"/>
              <a:cs typeface="Arial" pitchFamily="34" charset="0"/>
            </a:endParaRPr>
          </a:p>
        </p:txBody>
      </p:sp>
      <p:sp>
        <p:nvSpPr>
          <p:cNvPr id="8" name="標題 1">
            <a:extLst>
              <a:ext uri="{FF2B5EF4-FFF2-40B4-BE49-F238E27FC236}">
                <a16:creationId xmlns:a16="http://schemas.microsoft.com/office/drawing/2014/main" id="{3B9ECC25-E205-57AC-932B-0CCE8FC50B6F}"/>
              </a:ext>
            </a:extLst>
          </p:cNvPr>
          <p:cNvSpPr txBox="1">
            <a:spLocks/>
          </p:cNvSpPr>
          <p:nvPr/>
        </p:nvSpPr>
        <p:spPr>
          <a:xfrm>
            <a:off x="0" y="17905"/>
            <a:ext cx="9144000" cy="838200"/>
          </a:xfrm>
          <a:prstGeom prst="rect">
            <a:avLst/>
          </a:prstGeom>
          <a:solidFill>
            <a:srgbClr val="002060"/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zh-TW" altLang="en-US" sz="36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公司沿革</a:t>
            </a:r>
          </a:p>
        </p:txBody>
      </p:sp>
      <p:sp>
        <p:nvSpPr>
          <p:cNvPr id="9" name="投影片編號版面配置區 3">
            <a:extLst>
              <a:ext uri="{FF2B5EF4-FFF2-40B4-BE49-F238E27FC236}">
                <a16:creationId xmlns:a16="http://schemas.microsoft.com/office/drawing/2014/main" id="{DDFA17DE-E7E9-4121-EFCB-740E98D2D2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934200" y="6569075"/>
            <a:ext cx="2133600" cy="365125"/>
          </a:xfrm>
          <a:prstGeom prst="rect">
            <a:avLst/>
          </a:prstGeom>
        </p:spPr>
        <p:txBody>
          <a:bodyPr/>
          <a:lstStyle/>
          <a:p>
            <a:fld id="{B137E495-C44C-4B56-9FA1-E0A4E48B5B29}" type="slidenum">
              <a:rPr lang="zh-TW" altLang="en-US" smtClean="0"/>
              <a:pPr/>
              <a:t>6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2019509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テキスト プレースホルダー 27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altLang="zh-TW" dirty="0" err="1"/>
              <a:t>Xxx</a:t>
            </a:r>
            <a:r>
              <a:rPr lang="zh-TW" altLang="en-US" dirty="0"/>
              <a:t> </a:t>
            </a:r>
            <a:r>
              <a:rPr lang="en-US" altLang="zh-TW" dirty="0"/>
              <a:t>CEO</a:t>
            </a:r>
            <a:endParaRPr lang="en-US" altLang="ja-JP" dirty="0"/>
          </a:p>
        </p:txBody>
      </p:sp>
      <p:sp>
        <p:nvSpPr>
          <p:cNvPr id="29" name="テキスト プレースホルダー 28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en-US" altLang="zh-TW" dirty="0" err="1"/>
              <a:t>Xxx</a:t>
            </a:r>
            <a:r>
              <a:rPr lang="zh-TW" altLang="en-US" dirty="0"/>
              <a:t> </a:t>
            </a:r>
            <a:r>
              <a:rPr lang="en-US" altLang="zh-TW" dirty="0"/>
              <a:t>COO</a:t>
            </a:r>
            <a:endParaRPr lang="en-US" altLang="ja-JP" dirty="0"/>
          </a:p>
        </p:txBody>
      </p:sp>
      <p:sp>
        <p:nvSpPr>
          <p:cNvPr id="30" name="テキスト プレースホルダー 29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en-US" altLang="zh-TW" dirty="0" err="1"/>
              <a:t>Xxx</a:t>
            </a:r>
            <a:r>
              <a:rPr lang="zh-TW" altLang="en-US" dirty="0"/>
              <a:t> </a:t>
            </a:r>
            <a:r>
              <a:rPr lang="en-US" altLang="zh-TW" dirty="0"/>
              <a:t>CTO</a:t>
            </a:r>
            <a:endParaRPr lang="en-US" altLang="ja-JP" dirty="0"/>
          </a:p>
        </p:txBody>
      </p:sp>
      <p:sp>
        <p:nvSpPr>
          <p:cNvPr id="31" name="テキスト プレースホルダー 30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en-US" altLang="zh-TW" dirty="0" err="1"/>
              <a:t>Xxx</a:t>
            </a:r>
            <a:r>
              <a:rPr lang="zh-TW" altLang="en-US" dirty="0"/>
              <a:t> </a:t>
            </a:r>
            <a:r>
              <a:rPr lang="en-US" altLang="zh-TW" dirty="0"/>
              <a:t>CFO</a:t>
            </a:r>
            <a:endParaRPr lang="en-US" altLang="ja-JP" dirty="0"/>
          </a:p>
        </p:txBody>
      </p:sp>
      <p:sp>
        <p:nvSpPr>
          <p:cNvPr id="32" name="テキスト プレースホルダー 31"/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r>
              <a:rPr kumimoji="1"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經歷</a:t>
            </a:r>
            <a:endParaRPr kumimoji="1" lang="en-US" altLang="zh-TW" sz="12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kumimoji="1"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專長</a:t>
            </a:r>
            <a:endParaRPr kumimoji="1" lang="en-US" altLang="zh-TW" sz="12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kumimoji="1"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特殊事項</a:t>
            </a:r>
            <a:endParaRPr kumimoji="1" lang="ja-JP" altLang="en-US" sz="12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" name="図プレースホルダー 1"/>
          <p:cNvSpPr>
            <a:spLocks noGrp="1"/>
          </p:cNvSpPr>
          <p:nvPr>
            <p:ph type="pic" sz="quarter" idx="12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図プレースホルダー 4"/>
          <p:cNvSpPr>
            <a:spLocks noGrp="1"/>
          </p:cNvSpPr>
          <p:nvPr>
            <p:ph type="pic" sz="quarter" idx="13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図プレースホルダー 5"/>
          <p:cNvSpPr>
            <a:spLocks noGrp="1"/>
          </p:cNvSpPr>
          <p:nvPr>
            <p:ph type="pic" sz="quarter" idx="14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図プレースホルダー 6"/>
          <p:cNvSpPr>
            <a:spLocks noGrp="1"/>
          </p:cNvSpPr>
          <p:nvPr>
            <p:ph type="pic" sz="quarter" idx="15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11" name="文字版面配置區 10">
            <a:extLst>
              <a:ext uri="{FF2B5EF4-FFF2-40B4-BE49-F238E27FC236}">
                <a16:creationId xmlns:a16="http://schemas.microsoft.com/office/drawing/2014/main" id="{EFED2A8D-752B-5A53-3F70-91E1F6FD7743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r>
              <a:rPr kumimoji="1"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經歷</a:t>
            </a:r>
            <a:endParaRPr kumimoji="1" lang="en-US" altLang="zh-TW" sz="12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kumimoji="1"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專長</a:t>
            </a:r>
            <a:endParaRPr kumimoji="1" lang="en-US" altLang="zh-TW" sz="12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kumimoji="1"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特殊事項</a:t>
            </a:r>
            <a:endParaRPr kumimoji="1" lang="ja-JP" altLang="en-US" sz="12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endParaRPr lang="zh-TW" altLang="en-US" sz="12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3" name="文字版面配置區 12">
            <a:extLst>
              <a:ext uri="{FF2B5EF4-FFF2-40B4-BE49-F238E27FC236}">
                <a16:creationId xmlns:a16="http://schemas.microsoft.com/office/drawing/2014/main" id="{16654A88-DDD8-E675-B541-2EB9438208FE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r>
              <a:rPr kumimoji="1"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經歷</a:t>
            </a:r>
            <a:endParaRPr kumimoji="1" lang="en-US" altLang="zh-TW" sz="12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kumimoji="1"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專長</a:t>
            </a:r>
            <a:endParaRPr kumimoji="1" lang="en-US" altLang="zh-TW" sz="12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kumimoji="1"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特殊事項</a:t>
            </a:r>
            <a:endParaRPr kumimoji="1" lang="ja-JP" altLang="en-US" sz="12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endParaRPr lang="zh-TW" altLang="en-US" sz="12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5" name="文字版面配置區 14">
            <a:extLst>
              <a:ext uri="{FF2B5EF4-FFF2-40B4-BE49-F238E27FC236}">
                <a16:creationId xmlns:a16="http://schemas.microsoft.com/office/drawing/2014/main" id="{7E2F685B-6E32-DD91-6429-3FA816C23C0A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r>
              <a:rPr kumimoji="1"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經歷</a:t>
            </a:r>
            <a:endParaRPr kumimoji="1" lang="en-US" altLang="zh-TW" sz="12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kumimoji="1"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專長</a:t>
            </a:r>
            <a:endParaRPr kumimoji="1" lang="en-US" altLang="zh-TW" sz="12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kumimoji="1"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特殊事項</a:t>
            </a:r>
            <a:endParaRPr kumimoji="1" lang="ja-JP" altLang="en-US" sz="12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endParaRPr lang="zh-TW" altLang="en-US" sz="12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5" name="標題 1">
            <a:extLst>
              <a:ext uri="{FF2B5EF4-FFF2-40B4-BE49-F238E27FC236}">
                <a16:creationId xmlns:a16="http://schemas.microsoft.com/office/drawing/2014/main" id="{D523EBBD-5787-CF8C-ACE0-27339DFAA8FD}"/>
              </a:ext>
            </a:extLst>
          </p:cNvPr>
          <p:cNvSpPr txBox="1">
            <a:spLocks/>
          </p:cNvSpPr>
          <p:nvPr/>
        </p:nvSpPr>
        <p:spPr>
          <a:xfrm>
            <a:off x="0" y="17905"/>
            <a:ext cx="9144000" cy="838200"/>
          </a:xfrm>
          <a:prstGeom prst="rect">
            <a:avLst/>
          </a:prstGeom>
          <a:solidFill>
            <a:srgbClr val="002060"/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zh-TW" altLang="en-US" sz="36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團隊成員與背景</a:t>
            </a:r>
          </a:p>
        </p:txBody>
      </p:sp>
      <p:sp>
        <p:nvSpPr>
          <p:cNvPr id="27" name="投影片編號版面配置區 3">
            <a:extLst>
              <a:ext uri="{FF2B5EF4-FFF2-40B4-BE49-F238E27FC236}">
                <a16:creationId xmlns:a16="http://schemas.microsoft.com/office/drawing/2014/main" id="{988407E8-4602-E8BB-CD44-6CE0BF03BAFE}"/>
              </a:ext>
            </a:extLst>
          </p:cNvPr>
          <p:cNvSpPr txBox="1">
            <a:spLocks/>
          </p:cNvSpPr>
          <p:nvPr/>
        </p:nvSpPr>
        <p:spPr>
          <a:xfrm>
            <a:off x="6934200" y="65690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zh-TW"/>
            </a:defPPr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B137E495-C44C-4B56-9FA1-E0A4E48B5B29}" type="slidenum">
              <a:rPr lang="zh-TW" altLang="en-US"/>
              <a:pPr/>
              <a:t>7</a:t>
            </a:fld>
            <a:endParaRPr lang="zh-TW" altLang="en-US" dirty="0"/>
          </a:p>
        </p:txBody>
      </p:sp>
      <p:sp>
        <p:nvSpPr>
          <p:cNvPr id="17" name="文字方塊 16">
            <a:extLst>
              <a:ext uri="{FF2B5EF4-FFF2-40B4-BE49-F238E27FC236}">
                <a16:creationId xmlns:a16="http://schemas.microsoft.com/office/drawing/2014/main" id="{9DBEFDA4-0B8C-164D-7E1C-D595A3910EC9}"/>
              </a:ext>
            </a:extLst>
          </p:cNvPr>
          <p:cNvSpPr txBox="1"/>
          <p:nvPr/>
        </p:nvSpPr>
        <p:spPr>
          <a:xfrm>
            <a:off x="152400" y="939552"/>
            <a:ext cx="868680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TW" altLang="en-US" sz="1600" b="1" dirty="0">
                <a:latin typeface="標楷體"/>
                <a:ea typeface="標楷體"/>
                <a:cs typeface="Arial" pitchFamily="34" charset="0"/>
              </a:rPr>
              <a:t>◎主要團隊請註明主要成員姓名、職稱及專長或特殊事項，說明團</a:t>
            </a:r>
            <a:r>
              <a:rPr lang="zh-TW" altLang="zh-TW" sz="1600" b="1" dirty="0">
                <a:latin typeface="標楷體"/>
                <a:ea typeface="標楷體"/>
                <a:cs typeface="Arial" pitchFamily="34" charset="0"/>
              </a:rPr>
              <a:t>隊的優勢為何？</a:t>
            </a:r>
            <a:br>
              <a:rPr lang="en-US" altLang="zh-TW" sz="1600" b="1" dirty="0">
                <a:latin typeface="標楷體"/>
                <a:ea typeface="標楷體"/>
                <a:cs typeface="Arial" pitchFamily="34" charset="0"/>
              </a:rPr>
            </a:br>
            <a:r>
              <a:rPr lang="zh-TW" altLang="zh-TW" sz="1600" b="1" dirty="0">
                <a:latin typeface="標楷體"/>
                <a:ea typeface="標楷體"/>
                <a:cs typeface="Arial" pitchFamily="34" charset="0"/>
              </a:rPr>
              <a:t>為什麼</a:t>
            </a:r>
            <a:r>
              <a:rPr lang="zh-TW" altLang="en-US" sz="1600" b="1" dirty="0">
                <a:latin typeface="標楷體"/>
                <a:ea typeface="標楷體"/>
                <a:cs typeface="Arial" pitchFamily="34" charset="0"/>
              </a:rPr>
              <a:t>團隊於市場佈局上會有</a:t>
            </a:r>
            <a:r>
              <a:rPr lang="zh-TW" altLang="zh-TW" sz="1600" b="1" dirty="0">
                <a:latin typeface="標楷體"/>
                <a:ea typeface="標楷體"/>
                <a:cs typeface="Arial" pitchFamily="34" charset="0"/>
              </a:rPr>
              <a:t>優勢</a:t>
            </a:r>
            <a:r>
              <a:rPr lang="zh-TW" altLang="en-US" sz="1600" b="1" dirty="0">
                <a:latin typeface="標楷體"/>
                <a:ea typeface="標楷體"/>
                <a:cs typeface="Arial" pitchFamily="34" charset="0"/>
              </a:rPr>
              <a:t>性。</a:t>
            </a:r>
            <a:endParaRPr lang="en-US" altLang="zh-TW" sz="1600" b="1" dirty="0">
              <a:latin typeface="標楷體"/>
              <a:ea typeface="標楷體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0944570"/>
      </p:ext>
    </p:extLst>
  </p:cSld>
  <p:clrMapOvr>
    <a:masterClrMapping/>
  </p:clrMapOvr>
  <p:transition spd="slow" advTm="7768">
    <p:wip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>
          <a:xfrm>
            <a:off x="6934200" y="6569075"/>
            <a:ext cx="2133600" cy="365125"/>
          </a:xfrm>
          <a:prstGeom prst="rect">
            <a:avLst/>
          </a:prstGeom>
        </p:spPr>
        <p:txBody>
          <a:bodyPr/>
          <a:lstStyle/>
          <a:p>
            <a:fld id="{B137E495-C44C-4B56-9FA1-E0A4E48B5B29}" type="slidenum">
              <a:rPr lang="zh-TW" altLang="en-US" smtClean="0"/>
              <a:pPr/>
              <a:t>8</a:t>
            </a:fld>
            <a:endParaRPr lang="zh-TW" altLang="en-US" dirty="0"/>
          </a:p>
        </p:txBody>
      </p:sp>
      <p:sp>
        <p:nvSpPr>
          <p:cNvPr id="31" name="標題 1"/>
          <p:cNvSpPr txBox="1">
            <a:spLocks/>
          </p:cNvSpPr>
          <p:nvPr/>
        </p:nvSpPr>
        <p:spPr>
          <a:xfrm>
            <a:off x="0" y="0"/>
            <a:ext cx="9144000" cy="914400"/>
          </a:xfrm>
          <a:prstGeom prst="rect">
            <a:avLst/>
          </a:prstGeom>
          <a:solidFill>
            <a:srgbClr val="002060"/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z="36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商品服務</a:t>
            </a:r>
            <a:r>
              <a:rPr lang="en-US" altLang="zh-TW" sz="36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/</a:t>
            </a:r>
            <a:r>
              <a:rPr lang="zh-TW" altLang="en-US" sz="36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核心優勢</a:t>
            </a:r>
            <a:r>
              <a:rPr lang="en-US" altLang="zh-TW" sz="36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/</a:t>
            </a:r>
            <a:r>
              <a:rPr lang="zh-TW" altLang="en-US" sz="36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專利佈局</a:t>
            </a:r>
          </a:p>
        </p:txBody>
      </p:sp>
      <p:sp>
        <p:nvSpPr>
          <p:cNvPr id="47" name="Rounded Rectangle 1">
            <a:extLst>
              <a:ext uri="{FF2B5EF4-FFF2-40B4-BE49-F238E27FC236}">
                <a16:creationId xmlns:a16="http://schemas.microsoft.com/office/drawing/2014/main" id="{773F6C5A-5997-4681-9081-57AFC27DD592}"/>
              </a:ext>
            </a:extLst>
          </p:cNvPr>
          <p:cNvSpPr>
            <a:spLocks noChangeAspect="1"/>
          </p:cNvSpPr>
          <p:nvPr/>
        </p:nvSpPr>
        <p:spPr>
          <a:xfrm>
            <a:off x="4267200" y="4313890"/>
            <a:ext cx="250053" cy="292615"/>
          </a:xfrm>
          <a:custGeom>
            <a:avLst/>
            <a:gdLst/>
            <a:ahLst/>
            <a:cxnLst/>
            <a:rect l="l" t="t" r="r" b="b"/>
            <a:pathLst>
              <a:path w="3384376" h="3960440">
                <a:moveTo>
                  <a:pt x="972100" y="3268048"/>
                </a:moveTo>
                <a:cubicBezTo>
                  <a:pt x="932335" y="3268048"/>
                  <a:pt x="900100" y="3300283"/>
                  <a:pt x="900100" y="3340048"/>
                </a:cubicBezTo>
                <a:cubicBezTo>
                  <a:pt x="900100" y="3379813"/>
                  <a:pt x="932335" y="3412048"/>
                  <a:pt x="972100" y="3412048"/>
                </a:cubicBezTo>
                <a:lnTo>
                  <a:pt x="2412276" y="3412048"/>
                </a:lnTo>
                <a:cubicBezTo>
                  <a:pt x="2452041" y="3412048"/>
                  <a:pt x="2484276" y="3379813"/>
                  <a:pt x="2484276" y="3340048"/>
                </a:cubicBezTo>
                <a:cubicBezTo>
                  <a:pt x="2484276" y="3300283"/>
                  <a:pt x="2452041" y="3268048"/>
                  <a:pt x="2412276" y="3268048"/>
                </a:cubicBezTo>
                <a:close/>
                <a:moveTo>
                  <a:pt x="972100" y="2907043"/>
                </a:moveTo>
                <a:cubicBezTo>
                  <a:pt x="932335" y="2907043"/>
                  <a:pt x="900100" y="2939278"/>
                  <a:pt x="900100" y="2979043"/>
                </a:cubicBezTo>
                <a:cubicBezTo>
                  <a:pt x="900100" y="3018808"/>
                  <a:pt x="932335" y="3051043"/>
                  <a:pt x="972100" y="3051043"/>
                </a:cubicBezTo>
                <a:lnTo>
                  <a:pt x="2412276" y="3051043"/>
                </a:lnTo>
                <a:cubicBezTo>
                  <a:pt x="2452041" y="3051043"/>
                  <a:pt x="2484276" y="3018808"/>
                  <a:pt x="2484276" y="2979043"/>
                </a:cubicBezTo>
                <a:cubicBezTo>
                  <a:pt x="2484276" y="2939278"/>
                  <a:pt x="2452041" y="2907043"/>
                  <a:pt x="2412276" y="2907043"/>
                </a:cubicBezTo>
                <a:close/>
                <a:moveTo>
                  <a:pt x="972100" y="2546038"/>
                </a:moveTo>
                <a:cubicBezTo>
                  <a:pt x="932335" y="2546038"/>
                  <a:pt x="900100" y="2578273"/>
                  <a:pt x="900100" y="2618038"/>
                </a:cubicBezTo>
                <a:cubicBezTo>
                  <a:pt x="900100" y="2657803"/>
                  <a:pt x="932335" y="2690038"/>
                  <a:pt x="972100" y="2690038"/>
                </a:cubicBezTo>
                <a:lnTo>
                  <a:pt x="2412276" y="2690038"/>
                </a:lnTo>
                <a:cubicBezTo>
                  <a:pt x="2452041" y="2690038"/>
                  <a:pt x="2484276" y="2657803"/>
                  <a:pt x="2484276" y="2618038"/>
                </a:cubicBezTo>
                <a:cubicBezTo>
                  <a:pt x="2484276" y="2578273"/>
                  <a:pt x="2452041" y="2546038"/>
                  <a:pt x="2412276" y="2546038"/>
                </a:cubicBezTo>
                <a:close/>
                <a:moveTo>
                  <a:pt x="972100" y="2185033"/>
                </a:moveTo>
                <a:cubicBezTo>
                  <a:pt x="932335" y="2185033"/>
                  <a:pt x="900100" y="2217268"/>
                  <a:pt x="900100" y="2257033"/>
                </a:cubicBezTo>
                <a:cubicBezTo>
                  <a:pt x="900100" y="2296798"/>
                  <a:pt x="932335" y="2329033"/>
                  <a:pt x="972100" y="2329033"/>
                </a:cubicBezTo>
                <a:lnTo>
                  <a:pt x="2412276" y="2329033"/>
                </a:lnTo>
                <a:cubicBezTo>
                  <a:pt x="2452041" y="2329033"/>
                  <a:pt x="2484276" y="2296798"/>
                  <a:pt x="2484276" y="2257033"/>
                </a:cubicBezTo>
                <a:cubicBezTo>
                  <a:pt x="2484276" y="2217268"/>
                  <a:pt x="2452041" y="2185033"/>
                  <a:pt x="2412276" y="2185033"/>
                </a:cubicBezTo>
                <a:close/>
                <a:moveTo>
                  <a:pt x="841537" y="1954564"/>
                </a:moveTo>
                <a:lnTo>
                  <a:pt x="2516747" y="1954564"/>
                </a:lnTo>
                <a:cubicBezTo>
                  <a:pt x="2669197" y="1954564"/>
                  <a:pt x="2792783" y="2078150"/>
                  <a:pt x="2792783" y="2230600"/>
                </a:cubicBezTo>
                <a:lnTo>
                  <a:pt x="2792783" y="3334712"/>
                </a:lnTo>
                <a:cubicBezTo>
                  <a:pt x="2792783" y="3487162"/>
                  <a:pt x="2669197" y="3610748"/>
                  <a:pt x="2516747" y="3610748"/>
                </a:cubicBezTo>
                <a:lnTo>
                  <a:pt x="841537" y="3610748"/>
                </a:lnTo>
                <a:cubicBezTo>
                  <a:pt x="689087" y="3610748"/>
                  <a:pt x="565501" y="3487162"/>
                  <a:pt x="565501" y="3334712"/>
                </a:cubicBezTo>
                <a:lnTo>
                  <a:pt x="565501" y="2230600"/>
                </a:lnTo>
                <a:cubicBezTo>
                  <a:pt x="565501" y="2078150"/>
                  <a:pt x="689087" y="1954564"/>
                  <a:pt x="841537" y="1954564"/>
                </a:cubicBezTo>
                <a:close/>
                <a:moveTo>
                  <a:pt x="744890" y="1859015"/>
                </a:moveTo>
                <a:cubicBezTo>
                  <a:pt x="574849" y="1859015"/>
                  <a:pt x="437004" y="1996860"/>
                  <a:pt x="437004" y="2166901"/>
                </a:cubicBezTo>
                <a:lnTo>
                  <a:pt x="437004" y="3398411"/>
                </a:lnTo>
                <a:cubicBezTo>
                  <a:pt x="437004" y="3568452"/>
                  <a:pt x="574849" y="3706297"/>
                  <a:pt x="744890" y="3706297"/>
                </a:cubicBezTo>
                <a:lnTo>
                  <a:pt x="2613394" y="3706297"/>
                </a:lnTo>
                <a:cubicBezTo>
                  <a:pt x="2783435" y="3706297"/>
                  <a:pt x="2921280" y="3568452"/>
                  <a:pt x="2921280" y="3398411"/>
                </a:cubicBezTo>
                <a:lnTo>
                  <a:pt x="2921280" y="2166901"/>
                </a:lnTo>
                <a:cubicBezTo>
                  <a:pt x="2921280" y="1996860"/>
                  <a:pt x="2783435" y="1859015"/>
                  <a:pt x="2613394" y="1859015"/>
                </a:cubicBezTo>
                <a:close/>
                <a:moveTo>
                  <a:pt x="469580" y="563704"/>
                </a:moveTo>
                <a:lnTo>
                  <a:pt x="469580" y="1047740"/>
                </a:lnTo>
                <a:lnTo>
                  <a:pt x="685604" y="1047740"/>
                </a:lnTo>
                <a:lnTo>
                  <a:pt x="685604" y="563704"/>
                </a:lnTo>
                <a:close/>
                <a:moveTo>
                  <a:pt x="2989860" y="347680"/>
                </a:moveTo>
                <a:lnTo>
                  <a:pt x="2989860" y="831716"/>
                </a:lnTo>
                <a:lnTo>
                  <a:pt x="3205884" y="831716"/>
                </a:lnTo>
                <a:lnTo>
                  <a:pt x="3205884" y="347680"/>
                </a:lnTo>
                <a:close/>
                <a:moveTo>
                  <a:pt x="2709828" y="347680"/>
                </a:moveTo>
                <a:lnTo>
                  <a:pt x="2709828" y="831716"/>
                </a:lnTo>
                <a:lnTo>
                  <a:pt x="2925852" y="831716"/>
                </a:lnTo>
                <a:lnTo>
                  <a:pt x="2925852" y="347680"/>
                </a:lnTo>
                <a:close/>
                <a:moveTo>
                  <a:pt x="2149766" y="347680"/>
                </a:moveTo>
                <a:lnTo>
                  <a:pt x="2149766" y="831716"/>
                </a:lnTo>
                <a:lnTo>
                  <a:pt x="2365790" y="831716"/>
                </a:lnTo>
                <a:lnTo>
                  <a:pt x="2365790" y="347680"/>
                </a:lnTo>
                <a:close/>
                <a:moveTo>
                  <a:pt x="1309673" y="347680"/>
                </a:moveTo>
                <a:lnTo>
                  <a:pt x="1309673" y="831716"/>
                </a:lnTo>
                <a:lnTo>
                  <a:pt x="1525697" y="831716"/>
                </a:lnTo>
                <a:lnTo>
                  <a:pt x="1525697" y="347680"/>
                </a:lnTo>
                <a:close/>
                <a:moveTo>
                  <a:pt x="749611" y="347680"/>
                </a:moveTo>
                <a:lnTo>
                  <a:pt x="749611" y="831716"/>
                </a:lnTo>
                <a:lnTo>
                  <a:pt x="965635" y="831716"/>
                </a:lnTo>
                <a:lnTo>
                  <a:pt x="965635" y="347680"/>
                </a:lnTo>
                <a:close/>
                <a:moveTo>
                  <a:pt x="2429797" y="183644"/>
                </a:moveTo>
                <a:lnTo>
                  <a:pt x="2429797" y="831716"/>
                </a:lnTo>
                <a:lnTo>
                  <a:pt x="2645821" y="831716"/>
                </a:lnTo>
                <a:lnTo>
                  <a:pt x="2645821" y="183644"/>
                </a:lnTo>
                <a:close/>
                <a:moveTo>
                  <a:pt x="1869735" y="183644"/>
                </a:moveTo>
                <a:lnTo>
                  <a:pt x="1869735" y="831716"/>
                </a:lnTo>
                <a:lnTo>
                  <a:pt x="2085759" y="831716"/>
                </a:lnTo>
                <a:lnTo>
                  <a:pt x="2085759" y="183644"/>
                </a:lnTo>
                <a:close/>
                <a:moveTo>
                  <a:pt x="1589704" y="183644"/>
                </a:moveTo>
                <a:lnTo>
                  <a:pt x="1589704" y="831716"/>
                </a:lnTo>
                <a:lnTo>
                  <a:pt x="1805728" y="831716"/>
                </a:lnTo>
                <a:lnTo>
                  <a:pt x="1805728" y="183644"/>
                </a:lnTo>
                <a:close/>
                <a:moveTo>
                  <a:pt x="1029642" y="183644"/>
                </a:moveTo>
                <a:lnTo>
                  <a:pt x="1029642" y="831716"/>
                </a:lnTo>
                <a:lnTo>
                  <a:pt x="1245666" y="831716"/>
                </a:lnTo>
                <a:lnTo>
                  <a:pt x="1245666" y="183644"/>
                </a:lnTo>
                <a:close/>
                <a:moveTo>
                  <a:pt x="833415" y="0"/>
                </a:moveTo>
                <a:lnTo>
                  <a:pt x="3201315" y="0"/>
                </a:lnTo>
                <a:cubicBezTo>
                  <a:pt x="3302417" y="0"/>
                  <a:pt x="3384376" y="81959"/>
                  <a:pt x="3384376" y="183061"/>
                </a:cubicBezTo>
                <a:lnTo>
                  <a:pt x="3384376" y="1119748"/>
                </a:lnTo>
                <a:lnTo>
                  <a:pt x="3190996" y="1119748"/>
                </a:lnTo>
                <a:lnTo>
                  <a:pt x="3190996" y="1664196"/>
                </a:lnTo>
                <a:lnTo>
                  <a:pt x="3384376" y="1664196"/>
                </a:lnTo>
                <a:lnTo>
                  <a:pt x="3384376" y="3777379"/>
                </a:lnTo>
                <a:cubicBezTo>
                  <a:pt x="3384376" y="3878481"/>
                  <a:pt x="3302417" y="3960440"/>
                  <a:pt x="3201315" y="3960440"/>
                </a:cubicBezTo>
                <a:lnTo>
                  <a:pt x="183061" y="3960440"/>
                </a:lnTo>
                <a:cubicBezTo>
                  <a:pt x="81959" y="3960440"/>
                  <a:pt x="0" y="3878481"/>
                  <a:pt x="0" y="3777379"/>
                </a:cubicBezTo>
                <a:lnTo>
                  <a:pt x="0" y="1477908"/>
                </a:lnTo>
                <a:lnTo>
                  <a:pt x="130324" y="1477908"/>
                </a:lnTo>
                <a:lnTo>
                  <a:pt x="130324" y="1189876"/>
                </a:lnTo>
                <a:lnTo>
                  <a:pt x="0" y="1189876"/>
                </a:lnTo>
                <a:lnTo>
                  <a:pt x="0" y="833415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1">
              <a:solidFill>
                <a:schemeClr val="tx1"/>
              </a:solidFill>
            </a:endParaRPr>
          </a:p>
        </p:txBody>
      </p:sp>
      <p:sp>
        <p:nvSpPr>
          <p:cNvPr id="2" name="矩形 1"/>
          <p:cNvSpPr/>
          <p:nvPr/>
        </p:nvSpPr>
        <p:spPr>
          <a:xfrm>
            <a:off x="250129" y="1052736"/>
            <a:ext cx="849694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1600" b="1" dirty="0">
                <a:solidFill>
                  <a:schemeClr val="accent1"/>
                </a:solidFill>
                <a:latin typeface="標楷體"/>
                <a:ea typeface="標楷體"/>
                <a:cs typeface="Arial" pitchFamily="34" charset="0"/>
              </a:rPr>
              <a:t>◎摘要說明公司技術</a:t>
            </a:r>
            <a:r>
              <a:rPr lang="en-US" altLang="zh-TW" sz="1600" b="1" dirty="0">
                <a:solidFill>
                  <a:schemeClr val="accent1"/>
                </a:solidFill>
                <a:latin typeface="標楷體"/>
                <a:ea typeface="標楷體"/>
                <a:cs typeface="Arial" pitchFamily="34" charset="0"/>
              </a:rPr>
              <a:t>/</a:t>
            </a:r>
            <a:r>
              <a:rPr lang="zh-TW" altLang="en-US" sz="1600" b="1" dirty="0">
                <a:solidFill>
                  <a:schemeClr val="accent1"/>
                </a:solidFill>
                <a:latin typeface="標楷體"/>
                <a:ea typeface="標楷體"/>
                <a:cs typeface="Arial" pitchFamily="34" charset="0"/>
              </a:rPr>
              <a:t>產品，並與競爭者進行差異分析說明</a:t>
            </a:r>
            <a:r>
              <a:rPr lang="en-US" altLang="zh-TW" sz="1600" b="1" dirty="0">
                <a:solidFill>
                  <a:schemeClr val="accent1"/>
                </a:solidFill>
                <a:latin typeface="標楷體"/>
                <a:ea typeface="標楷體"/>
                <a:cs typeface="Arial" pitchFamily="34" charset="0"/>
              </a:rPr>
              <a:t>(</a:t>
            </a:r>
            <a:r>
              <a:rPr lang="zh-TW" altLang="en-US" sz="1600" b="1" dirty="0">
                <a:solidFill>
                  <a:schemeClr val="accent1"/>
                </a:solidFill>
                <a:latin typeface="標楷體"/>
                <a:ea typeface="標楷體"/>
                <a:cs typeface="Arial" pitchFamily="34" charset="0"/>
              </a:rPr>
              <a:t>如技術價勢性、成本優勢性、市場發展性</a:t>
            </a:r>
            <a:r>
              <a:rPr lang="en-US" altLang="zh-TW" sz="1600" b="1" dirty="0">
                <a:solidFill>
                  <a:schemeClr val="accent1"/>
                </a:solidFill>
                <a:latin typeface="標楷體"/>
                <a:ea typeface="標楷體"/>
                <a:cs typeface="Arial" pitchFamily="34" charset="0"/>
              </a:rPr>
              <a:t>…</a:t>
            </a:r>
            <a:r>
              <a:rPr lang="zh-TW" altLang="en-US" sz="1600" b="1" dirty="0">
                <a:solidFill>
                  <a:schemeClr val="accent1"/>
                </a:solidFill>
                <a:latin typeface="標楷體"/>
                <a:ea typeface="標楷體"/>
                <a:cs typeface="Arial" pitchFamily="34" charset="0"/>
              </a:rPr>
              <a:t>等</a:t>
            </a:r>
            <a:r>
              <a:rPr lang="en-US" altLang="zh-TW" sz="1600" b="1" dirty="0">
                <a:solidFill>
                  <a:schemeClr val="accent1"/>
                </a:solidFill>
                <a:latin typeface="標楷體"/>
                <a:ea typeface="標楷體"/>
                <a:cs typeface="Arial" pitchFamily="34" charset="0"/>
              </a:rPr>
              <a:t>)</a:t>
            </a:r>
            <a:r>
              <a:rPr lang="zh-TW" altLang="en-US" sz="1600" b="1" dirty="0">
                <a:solidFill>
                  <a:schemeClr val="accent1"/>
                </a:solidFill>
                <a:latin typeface="標楷體"/>
                <a:ea typeface="標楷體"/>
                <a:cs typeface="Arial" pitchFamily="34" charset="0"/>
              </a:rPr>
              <a:t>，如公司為新興技術</a:t>
            </a:r>
            <a:r>
              <a:rPr lang="en-US" altLang="zh-TW" sz="1600" b="1" dirty="0">
                <a:solidFill>
                  <a:schemeClr val="accent1"/>
                </a:solidFill>
                <a:latin typeface="標楷體"/>
                <a:ea typeface="標楷體"/>
                <a:cs typeface="Arial" pitchFamily="34" charset="0"/>
              </a:rPr>
              <a:t>/</a:t>
            </a:r>
            <a:r>
              <a:rPr lang="zh-TW" altLang="en-US" sz="1600" b="1" dirty="0">
                <a:solidFill>
                  <a:schemeClr val="accent1"/>
                </a:solidFill>
                <a:latin typeface="標楷體"/>
                <a:ea typeface="標楷體"/>
                <a:cs typeface="Arial" pitchFamily="34" charset="0"/>
              </a:rPr>
              <a:t>產品，建議需特別說明其技術</a:t>
            </a:r>
            <a:r>
              <a:rPr lang="en-US" altLang="zh-TW" sz="1600" b="1" dirty="0">
                <a:solidFill>
                  <a:schemeClr val="accent1"/>
                </a:solidFill>
                <a:latin typeface="標楷體"/>
                <a:ea typeface="標楷體"/>
                <a:cs typeface="Arial" pitchFamily="34" charset="0"/>
              </a:rPr>
              <a:t>/</a:t>
            </a:r>
            <a:r>
              <a:rPr lang="zh-TW" altLang="en-US" sz="1600" b="1" dirty="0">
                <a:solidFill>
                  <a:schemeClr val="accent1"/>
                </a:solidFill>
                <a:latin typeface="標楷體"/>
                <a:ea typeface="標楷體"/>
                <a:cs typeface="Arial" pitchFamily="34" charset="0"/>
              </a:rPr>
              <a:t>產品價值、市場需求等。</a:t>
            </a:r>
            <a:endParaRPr lang="en-US" altLang="zh-TW" sz="1600" b="1" dirty="0">
              <a:solidFill>
                <a:schemeClr val="accent1"/>
              </a:solidFill>
              <a:latin typeface="標楷體"/>
              <a:ea typeface="標楷體"/>
              <a:cs typeface="Arial" pitchFamily="34" charset="0"/>
            </a:endParaRPr>
          </a:p>
          <a:p>
            <a:r>
              <a:rPr lang="zh-TW" altLang="en-US" sz="1600" b="1" dirty="0">
                <a:solidFill>
                  <a:schemeClr val="accent1"/>
                </a:solidFill>
                <a:latin typeface="標楷體"/>
                <a:ea typeface="標楷體"/>
                <a:cs typeface="Arial" pitchFamily="34" charset="0"/>
              </a:rPr>
              <a:t>◎請說明其技術</a:t>
            </a:r>
            <a:r>
              <a:rPr lang="en-US" altLang="zh-TW" sz="1600" b="1" dirty="0">
                <a:solidFill>
                  <a:schemeClr val="accent1"/>
                </a:solidFill>
                <a:latin typeface="標楷體"/>
                <a:ea typeface="標楷體"/>
                <a:cs typeface="Arial" pitchFamily="34" charset="0"/>
              </a:rPr>
              <a:t>/</a:t>
            </a:r>
            <a:r>
              <a:rPr lang="zh-TW" altLang="en-US" sz="1600" b="1" dirty="0">
                <a:solidFill>
                  <a:schemeClr val="accent1"/>
                </a:solidFill>
                <a:latin typeface="標楷體"/>
                <a:ea typeface="標楷體"/>
                <a:cs typeface="Arial" pitchFamily="34" charset="0"/>
              </a:rPr>
              <a:t>產品價值是否有專利支撐。</a:t>
            </a:r>
            <a:endParaRPr lang="en-US" altLang="zh-TW" sz="1600" b="1" dirty="0">
              <a:solidFill>
                <a:schemeClr val="accent1"/>
              </a:solidFill>
              <a:latin typeface="標楷體"/>
              <a:ea typeface="標楷體"/>
              <a:cs typeface="Arial" pitchFamily="34" charset="0"/>
            </a:endParaRPr>
          </a:p>
        </p:txBody>
      </p:sp>
      <p:sp>
        <p:nvSpPr>
          <p:cNvPr id="7" name="投影片編號版面配置區 3">
            <a:extLst>
              <a:ext uri="{FF2B5EF4-FFF2-40B4-BE49-F238E27FC236}">
                <a16:creationId xmlns:a16="http://schemas.microsoft.com/office/drawing/2014/main" id="{7F7777FB-1BCC-B752-5C66-FDA567EE45DE}"/>
              </a:ext>
            </a:extLst>
          </p:cNvPr>
          <p:cNvSpPr txBox="1">
            <a:spLocks/>
          </p:cNvSpPr>
          <p:nvPr/>
        </p:nvSpPr>
        <p:spPr>
          <a:xfrm>
            <a:off x="7086600" y="67214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zh-TW"/>
            </a:defPPr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B137E495-C44C-4B56-9FA1-E0A4E48B5B29}" type="slidenum">
              <a:rPr lang="zh-TW" altLang="en-US"/>
              <a:pPr/>
              <a:t>8</a:t>
            </a:fld>
            <a:endParaRPr lang="zh-TW" altLang="en-US" dirty="0"/>
          </a:p>
        </p:txBody>
      </p:sp>
      <p:grpSp>
        <p:nvGrpSpPr>
          <p:cNvPr id="3" name="群組 2">
            <a:extLst>
              <a:ext uri="{FF2B5EF4-FFF2-40B4-BE49-F238E27FC236}">
                <a16:creationId xmlns:a16="http://schemas.microsoft.com/office/drawing/2014/main" id="{92602B9F-322C-00D5-9FE4-E0F036B863DE}"/>
              </a:ext>
            </a:extLst>
          </p:cNvPr>
          <p:cNvGrpSpPr/>
          <p:nvPr/>
        </p:nvGrpSpPr>
        <p:grpSpPr>
          <a:xfrm rot="942222">
            <a:off x="2961356" y="2430619"/>
            <a:ext cx="3844117" cy="4059157"/>
            <a:chOff x="2555776" y="2204864"/>
            <a:chExt cx="3844117" cy="4059157"/>
          </a:xfrm>
        </p:grpSpPr>
        <p:sp>
          <p:nvSpPr>
            <p:cNvPr id="6" name="六邊形 5">
              <a:extLst>
                <a:ext uri="{FF2B5EF4-FFF2-40B4-BE49-F238E27FC236}">
                  <a16:creationId xmlns:a16="http://schemas.microsoft.com/office/drawing/2014/main" id="{0AA37E12-5EA9-3792-75FA-E0C950EE07B2}"/>
                </a:ext>
              </a:extLst>
            </p:cNvPr>
            <p:cNvSpPr/>
            <p:nvPr/>
          </p:nvSpPr>
          <p:spPr>
            <a:xfrm>
              <a:off x="2583469" y="2204864"/>
              <a:ext cx="2088232" cy="1944216"/>
            </a:xfrm>
            <a:prstGeom prst="hexagon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dirty="0"/>
            </a:p>
          </p:txBody>
        </p:sp>
        <p:sp>
          <p:nvSpPr>
            <p:cNvPr id="8" name="六邊形 7">
              <a:extLst>
                <a:ext uri="{FF2B5EF4-FFF2-40B4-BE49-F238E27FC236}">
                  <a16:creationId xmlns:a16="http://schemas.microsoft.com/office/drawing/2014/main" id="{C29A8F3F-C684-B69E-85C5-056AA79A280C}"/>
                </a:ext>
              </a:extLst>
            </p:cNvPr>
            <p:cNvSpPr/>
            <p:nvPr/>
          </p:nvSpPr>
          <p:spPr>
            <a:xfrm>
              <a:off x="4311661" y="3341782"/>
              <a:ext cx="2088232" cy="1944216"/>
            </a:xfrm>
            <a:prstGeom prst="hexagon">
              <a:avLst/>
            </a:prstGeom>
            <a:solidFill>
              <a:srgbClr val="00206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dirty="0"/>
            </a:p>
          </p:txBody>
        </p:sp>
        <p:sp>
          <p:nvSpPr>
            <p:cNvPr id="9" name="六邊形 8">
              <a:extLst>
                <a:ext uri="{FF2B5EF4-FFF2-40B4-BE49-F238E27FC236}">
                  <a16:creationId xmlns:a16="http://schemas.microsoft.com/office/drawing/2014/main" id="{4831F763-BC81-91CB-CAE0-5FCC0EB0FD0A}"/>
                </a:ext>
              </a:extLst>
            </p:cNvPr>
            <p:cNvSpPr/>
            <p:nvPr/>
          </p:nvSpPr>
          <p:spPr>
            <a:xfrm>
              <a:off x="2555776" y="4319805"/>
              <a:ext cx="2088232" cy="1944216"/>
            </a:xfrm>
            <a:prstGeom prst="hexagon">
              <a:avLst/>
            </a:prstGeom>
            <a:solidFill>
              <a:schemeClr val="accent5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9656518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>
          <a:xfrm>
            <a:off x="6934200" y="6569075"/>
            <a:ext cx="2133600" cy="365125"/>
          </a:xfrm>
          <a:prstGeom prst="rect">
            <a:avLst/>
          </a:prstGeom>
        </p:spPr>
        <p:txBody>
          <a:bodyPr/>
          <a:lstStyle/>
          <a:p>
            <a:fld id="{B137E495-C44C-4B56-9FA1-E0A4E48B5B29}" type="slidenum">
              <a:rPr lang="zh-TW" altLang="en-US" smtClean="0"/>
              <a:pPr/>
              <a:t>9</a:t>
            </a:fld>
            <a:endParaRPr lang="zh-TW" altLang="en-US"/>
          </a:p>
        </p:txBody>
      </p:sp>
      <p:sp>
        <p:nvSpPr>
          <p:cNvPr id="44" name="標題 1"/>
          <p:cNvSpPr txBox="1">
            <a:spLocks/>
          </p:cNvSpPr>
          <p:nvPr/>
        </p:nvSpPr>
        <p:spPr>
          <a:xfrm>
            <a:off x="0" y="0"/>
            <a:ext cx="9144000" cy="914400"/>
          </a:xfrm>
          <a:prstGeom prst="rect">
            <a:avLst/>
          </a:prstGeom>
          <a:solidFill>
            <a:srgbClr val="002060"/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z="36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產業位勢與市場定位</a:t>
            </a:r>
          </a:p>
        </p:txBody>
      </p:sp>
      <p:sp>
        <p:nvSpPr>
          <p:cNvPr id="49" name="TextBox 14">
            <a:extLst>
              <a:ext uri="{FF2B5EF4-FFF2-40B4-BE49-F238E27FC236}">
                <a16:creationId xmlns:a16="http://schemas.microsoft.com/office/drawing/2014/main" id="{490D54D9-55DA-481B-B13E-D2348E6382B1}"/>
              </a:ext>
            </a:extLst>
          </p:cNvPr>
          <p:cNvSpPr txBox="1"/>
          <p:nvPr/>
        </p:nvSpPr>
        <p:spPr>
          <a:xfrm>
            <a:off x="215516" y="1098902"/>
            <a:ext cx="8712968" cy="83099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zh-TW" altLang="en-US" sz="1600" b="1" dirty="0">
                <a:solidFill>
                  <a:schemeClr val="accent1"/>
                </a:solidFill>
                <a:latin typeface="標楷體"/>
                <a:ea typeface="標楷體"/>
                <a:cs typeface="Arial" pitchFamily="34" charset="0"/>
              </a:rPr>
              <a:t>◎產業價值鏈資訊平台 </a:t>
            </a:r>
            <a:r>
              <a:rPr lang="en-US" altLang="zh-TW" sz="1600" b="1" dirty="0">
                <a:solidFill>
                  <a:schemeClr val="accent1"/>
                </a:solidFill>
                <a:latin typeface="Times New Roman" panose="02020603050405020304" pitchFamily="18" charset="0"/>
                <a:ea typeface="標楷體"/>
                <a:cs typeface="Times New Roman" panose="02020603050405020304" pitchFamily="18" charset="0"/>
              </a:rPr>
              <a:t>: https://ic.tpex.org.tw/</a:t>
            </a:r>
          </a:p>
          <a:p>
            <a:r>
              <a:rPr lang="zh-TW" altLang="en-US" sz="1600" b="1" dirty="0">
                <a:solidFill>
                  <a:schemeClr val="accent1"/>
                </a:solidFill>
                <a:latin typeface="標楷體"/>
                <a:ea typeface="標楷體"/>
                <a:cs typeface="Arial" pitchFamily="34" charset="0"/>
              </a:rPr>
              <a:t>◎可透過上述網站，於本頁闡述產業供應鏈位置</a:t>
            </a:r>
            <a:r>
              <a:rPr lang="en-US" altLang="zh-TW" sz="1600" b="1" dirty="0">
                <a:solidFill>
                  <a:schemeClr val="accent1"/>
                </a:solidFill>
                <a:latin typeface="標楷體"/>
                <a:ea typeface="標楷體"/>
                <a:cs typeface="Arial" pitchFamily="34" charset="0"/>
              </a:rPr>
              <a:t>(</a:t>
            </a:r>
            <a:r>
              <a:rPr lang="zh-TW" altLang="en-US" sz="1600" b="1" dirty="0">
                <a:solidFill>
                  <a:schemeClr val="accent1"/>
                </a:solidFill>
                <a:latin typeface="標楷體"/>
                <a:ea typeface="標楷體"/>
                <a:cs typeface="Arial" pitchFamily="34" charset="0"/>
              </a:rPr>
              <a:t>請描繪出上下游廠商及競爭者位置</a:t>
            </a:r>
            <a:r>
              <a:rPr lang="en-US" altLang="zh-TW" sz="1600" b="1" dirty="0">
                <a:solidFill>
                  <a:schemeClr val="accent1"/>
                </a:solidFill>
                <a:latin typeface="標楷體"/>
                <a:ea typeface="標楷體"/>
                <a:cs typeface="Arial" pitchFamily="34" charset="0"/>
              </a:rPr>
              <a:t>)</a:t>
            </a:r>
            <a:r>
              <a:rPr lang="zh-TW" altLang="en-US" sz="1600" b="1" dirty="0">
                <a:solidFill>
                  <a:schemeClr val="accent1"/>
                </a:solidFill>
                <a:latin typeface="標楷體"/>
                <a:ea typeface="標楷體"/>
                <a:cs typeface="Arial" pitchFamily="34" charset="0"/>
              </a:rPr>
              <a:t>，並於下頁說明競爭者與公司核心價值差異。</a:t>
            </a:r>
          </a:p>
        </p:txBody>
      </p:sp>
    </p:spTree>
    <p:extLst>
      <p:ext uri="{BB962C8B-B14F-4D97-AF65-F5344CB8AC3E}">
        <p14:creationId xmlns:p14="http://schemas.microsoft.com/office/powerpoint/2010/main" val="38926992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1841</TotalTime>
  <Words>1720</Words>
  <Application>Microsoft Office PowerPoint</Application>
  <PresentationFormat>如螢幕大小 (4:3)</PresentationFormat>
  <Paragraphs>291</Paragraphs>
  <Slides>19</Slides>
  <Notes>6</Notes>
  <HiddenSlides>0</HiddenSlides>
  <MMClips>0</MMClips>
  <ScaleCrop>false</ScaleCrop>
  <HeadingPairs>
    <vt:vector size="6" baseType="variant">
      <vt:variant>
        <vt:lpstr>使用字型</vt:lpstr>
      </vt:variant>
      <vt:variant>
        <vt:i4>7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19</vt:i4>
      </vt:variant>
    </vt:vector>
  </HeadingPairs>
  <TitlesOfParts>
    <vt:vector size="27" baseType="lpstr">
      <vt:lpstr>微軟正黑體</vt:lpstr>
      <vt:lpstr>新細明體</vt:lpstr>
      <vt:lpstr>標楷體</vt:lpstr>
      <vt:lpstr>Arial</vt:lpstr>
      <vt:lpstr>Calibri</vt:lpstr>
      <vt:lpstr>Calibri Light</vt:lpstr>
      <vt:lpstr>Times New Roman</vt:lpstr>
      <vt:lpstr>Office 佈景主題</vt:lpstr>
      <vt:lpstr>公司名稱</vt:lpstr>
      <vt:lpstr>PowerPoint 簡報</vt:lpstr>
      <vt:lpstr>增資金額與用途/目的</vt:lpstr>
      <vt:lpstr>公司基本資料</vt:lpstr>
      <vt:lpstr>近三年營運狀況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報告完畢 謝謝聆聽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投資服務何沛樺</dc:creator>
  <cp:lastModifiedBy>Account Team</cp:lastModifiedBy>
  <cp:revision>89</cp:revision>
  <dcterms:created xsi:type="dcterms:W3CDTF">2019-11-19T08:43:02Z</dcterms:created>
  <dcterms:modified xsi:type="dcterms:W3CDTF">2023-07-15T13:50:45Z</dcterms:modified>
</cp:coreProperties>
</file>