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21"/>
  </p:notesMasterIdLst>
  <p:handoutMasterIdLst>
    <p:handoutMasterId r:id="rId22"/>
  </p:handoutMasterIdLst>
  <p:sldIdLst>
    <p:sldId id="313" r:id="rId2"/>
    <p:sldId id="259" r:id="rId3"/>
    <p:sldId id="327" r:id="rId4"/>
    <p:sldId id="329" r:id="rId5"/>
    <p:sldId id="273" r:id="rId6"/>
    <p:sldId id="278" r:id="rId7"/>
    <p:sldId id="308" r:id="rId8"/>
    <p:sldId id="262" r:id="rId9"/>
    <p:sldId id="265" r:id="rId10"/>
    <p:sldId id="310" r:id="rId11"/>
    <p:sldId id="330" r:id="rId12"/>
    <p:sldId id="311" r:id="rId13"/>
    <p:sldId id="268" r:id="rId14"/>
    <p:sldId id="312" r:id="rId15"/>
    <p:sldId id="274" r:id="rId16"/>
    <p:sldId id="331" r:id="rId17"/>
    <p:sldId id="270" r:id="rId18"/>
    <p:sldId id="266" r:id="rId19"/>
    <p:sldId id="309" r:id="rId20"/>
  </p:sldIdLst>
  <p:sldSz cx="10058400" cy="7772400"/>
  <p:notesSz cx="6858000" cy="9144000"/>
  <p:defaultTextStyle>
    <a:defPPr rtl="0"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68">
          <p15:clr>
            <a:srgbClr val="A4A3A4"/>
          </p15:clr>
        </p15:guide>
        <p15:guide id="3" orient="horz" pos="24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483"/>
    <a:srgbClr val="002060"/>
    <a:srgbClr val="4079AC"/>
    <a:srgbClr val="B88759"/>
    <a:srgbClr val="693E26"/>
    <a:srgbClr val="66482C"/>
    <a:srgbClr val="344E62"/>
    <a:srgbClr val="0000FF"/>
    <a:srgbClr val="006699"/>
    <a:srgbClr val="4B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3203" autoAdjust="0"/>
  </p:normalViewPr>
  <p:slideViewPr>
    <p:cSldViewPr snapToGrid="0" showGuides="1">
      <p:cViewPr varScale="1">
        <p:scale>
          <a:sx n="71" d="100"/>
          <a:sy n="71" d="100"/>
        </p:scale>
        <p:origin x="78" y="132"/>
      </p:cViewPr>
      <p:guideLst>
        <p:guide pos="3168"/>
        <p:guide orient="horz" pos="2471"/>
      </p:guideLst>
    </p:cSldViewPr>
  </p:slideViewPr>
  <p:outlineViewPr>
    <p:cViewPr>
      <p:scale>
        <a:sx n="33" d="100"/>
        <a:sy n="33" d="100"/>
      </p:scale>
      <p:origin x="0" y="-3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53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8858643486107"/>
          <c:y val="1.5484224647143118E-2"/>
          <c:w val="0.97594964195897405"/>
          <c:h val="0.94163490479966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BB-4905-BAFD-92CF71F1756D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BB-4905-BAFD-92CF71F1756D}"/>
              </c:ext>
            </c:extLst>
          </c:dPt>
          <c:dPt>
            <c:idx val="2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BBB-4905-BAFD-92CF71F1756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BBB-4905-BAFD-92CF71F1756D}"/>
                </c:ext>
              </c:extLst>
            </c:dLbl>
            <c:dLbl>
              <c:idx val="2"/>
              <c:layout>
                <c:manualLayout>
                  <c:x val="-1.5889853702825977E-2"/>
                  <c:y val="8.50775439385877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BB-4905-BAFD-92CF71F175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lightgreen</c:v>
                </c:pt>
                <c:pt idx="1">
                  <c:v>black</c:v>
                </c:pt>
                <c:pt idx="2">
                  <c:v>blue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B-4905-BAFD-92CF71F175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8D4B40A9-502C-4715-963D-F42FDAF5754C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2024/1/23</a:t>
            </a:fld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AB7E8E42-E7C5-4B24-8575-74A765CA0AB6}" type="slidenum">
              <a:rPr 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5330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83AE317-709A-47C1-8B88-E463CC78A16E}" type="datetime1">
              <a:rPr lang="zh-TW" altLang="en-US" smtClean="0"/>
              <a:t>2024/1/23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TW"/>
            </a:defPPr>
          </a:lstStyle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481A707-0A4C-444E-BBAC-8F56E4534D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0295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cs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cs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cs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cs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1A707-0A4C-444E-BBAC-8F56E4534DF7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749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一、種子期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Seed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品初創期，創業者僅有獨特的創意、技術或團隊，急需資金從事產品研發及創建企業。此階段投資風險極高，投資額雖不多，但是對產品、技術、研發、團隊充滿不確定性，投資年限可長達五年以上，倘若案例成功，獲利最高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二、創建期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品開發完成尚未大量商品化生產，此階段資金主要在購置生產設備、產品的開發及行銷並建立組織管理制度等，此階段風險很高，大部份企業失敗亦在此階段，因為企業並無過去績效記錄，且資金需求亦較迫切。依產業不同，此階段由六個月至四、五年不等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三、擴充期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Expansion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品已被市場肯定，企業為進一步開發產品、擴充設備、量產、存貨規畫及強化行銷力，需要更多資金。但由於企業距離其股票上市還早，若向金融機構融資，須提出保證及擔保品，籌資管道仍屬不易，而創投的資金恰可支應所需。此階段投資期可長可短，大約二至三年，由於企業已有經營績效，投資風險較平穩，因此創投投入最多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四、成熟期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Mezzanine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業營收成長，獲利開始，並準備上市規畫，此階段籌資主要目的在於尋求產能擴充的資金，並引進產業界較具影響力的股東以提高企業知名度，強化企業股東組成。資金運作在改善財務結構及管理制度，為其股票上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櫃作準備。此階段投資風險最低，相對獲利亦較低。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五、重整期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Turnaround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業營運困窘並已陷入虧損，除需要資金的投入以支持其營運，尚須尋求協助改善其經營管理，必要時創投須介入企業經營，使企業得以於整頓完成後再出售獲利。創投主要工作在協助企業重擬營運計畫、開發新產品，使其轉虧為盈。由於介入較深，創投通常比較不願參與經營陷入危機的企業，此階段投資額及投資期限亦較難評斷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29E6-E4CE-4164-B158-CC83C5AC718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74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29E6-E4CE-4164-B158-CC83C5AC718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74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29E6-E4CE-4164-B158-CC83C5AC718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95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29E6-E4CE-4164-B158-CC83C5AC718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12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29E6-E4CE-4164-B158-CC83C5AC718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80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1A707-0A4C-444E-BBAC-8F56E4534DF7}" type="slidenum">
              <a:rPr lang="en-US" altLang="zh-TW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520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投影片選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B86C14CC-787C-4786-9614-AAC76605A5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2800" y="0"/>
            <a:ext cx="6705600" cy="7772400"/>
          </a:xfrm>
        </p:spPr>
        <p:txBody>
          <a:bodyPr rtlCol="0"/>
          <a:lstStyle>
            <a:lvl1pPr marL="0" indent="0">
              <a:buNone/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34200" y="5907543"/>
            <a:ext cx="2869300" cy="701345"/>
          </a:xfrm>
        </p:spPr>
        <p:txBody>
          <a:bodyPr vert="horz" rtlCol="0" anchor="t">
            <a:noAutofit/>
          </a:bodyPr>
          <a:lstStyle>
            <a:lvl1pPr algn="l">
              <a:lnSpc>
                <a:spcPts val="4000"/>
              </a:lnSpc>
              <a:defRPr lang="zh-TW" sz="44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rtl="0"/>
            <a:r>
              <a:rPr lang="zh-TW" noProof="0"/>
              <a:t>編輯 </a:t>
            </a:r>
            <a:br>
              <a:rPr lang="zh-TW" noProof="0" dirty="0"/>
            </a:br>
            <a:r>
              <a:rPr lang="zh-TW" noProof="0"/>
              <a:t>文字</a:t>
            </a:r>
          </a:p>
        </p:txBody>
      </p:sp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28EFC47E-3E71-499D-A09B-118EC606C078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934200" y="5128131"/>
            <a:ext cx="685800" cy="6858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lang="zh-TW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/>
              <a:t>新增標誌</a:t>
            </a:r>
          </a:p>
        </p:txBody>
      </p:sp>
      <p:sp>
        <p:nvSpPr>
          <p:cNvPr id="18" name="副標題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34200" y="6961348"/>
            <a:ext cx="2869300" cy="453005"/>
          </a:xfrm>
        </p:spPr>
        <p:txBody>
          <a:bodyPr vert="horz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zh-TW" sz="1600" spc="0">
                <a:solidFill>
                  <a:srgbClr val="D4D9DD"/>
                </a:solidFill>
                <a:latin typeface="+mn-cs"/>
                <a:cs typeface="+mn-cs" panose="020B0604020202020204" pitchFamily="34" charset="0"/>
              </a:defRPr>
            </a:lvl1pPr>
            <a:lvl2pPr marL="377190" indent="0" algn="ctr">
              <a:buNone/>
              <a:defRPr lang="zh-TW" sz="1650"/>
            </a:lvl2pPr>
            <a:lvl3pPr marL="754380" indent="0" algn="ctr">
              <a:buNone/>
              <a:defRPr lang="zh-TW" sz="1485"/>
            </a:lvl3pPr>
            <a:lvl4pPr marL="1131570" indent="0" algn="ctr">
              <a:buNone/>
              <a:defRPr lang="zh-TW" sz="1320"/>
            </a:lvl4pPr>
            <a:lvl5pPr marL="1508760" indent="0" algn="ctr">
              <a:buNone/>
              <a:defRPr lang="zh-TW" sz="1320"/>
            </a:lvl5pPr>
            <a:lvl6pPr marL="1885950" indent="0" algn="ctr">
              <a:buNone/>
              <a:defRPr lang="zh-TW" sz="1320"/>
            </a:lvl6pPr>
            <a:lvl7pPr marL="2263140" indent="0" algn="ctr">
              <a:buNone/>
              <a:defRPr lang="zh-TW" sz="1320"/>
            </a:lvl7pPr>
            <a:lvl8pPr marL="2640330" indent="0" algn="ctr">
              <a:buNone/>
              <a:defRPr lang="zh-TW" sz="1320"/>
            </a:lvl8pPr>
            <a:lvl9pPr marL="3017520" indent="0" algn="ctr">
              <a:buNone/>
              <a:defRPr lang="zh-TW" sz="1320"/>
            </a:lvl9pPr>
          </a:lstStyle>
          <a:p>
            <a:pPr rtl="0"/>
            <a:r>
              <a:rPr lang="zh-TW" noProof="0"/>
              <a:t>按一下以編輯文字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BA5062D0-E551-4B70-86FC-990B87238C3E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28601" y="3119909"/>
            <a:ext cx="2884460" cy="2680816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400">
                <a:solidFill>
                  <a:srgbClr val="344E62"/>
                </a:solidFill>
                <a:latin typeface="+mj-cs"/>
                <a:cs typeface="+mj-cs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DC680E64-EAA8-41B6-AD32-23403E7666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9839" y="5841451"/>
            <a:ext cx="2893612" cy="1700668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zh-TW" sz="1100" b="0" i="0">
                <a:solidFill>
                  <a:srgbClr val="000000"/>
                </a:solidFill>
                <a:latin typeface="+mn-cs"/>
                <a:cs typeface="+mn-cs" panose="020B0604020202020204" pitchFamily="34" charset="0"/>
              </a:defRPr>
            </a:lvl1pPr>
            <a:lvl2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2pPr>
            <a:lvl3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3pPr>
            <a:lvl4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5pPr>
          </a:lstStyle>
          <a:p>
            <a:pPr lvl="0" rtl="0"/>
            <a:r>
              <a:rPr lang="zh-TW" noProof="0"/>
              <a:t>按一下以編輯文字</a:t>
            </a:r>
          </a:p>
        </p:txBody>
      </p:sp>
      <p:sp>
        <p:nvSpPr>
          <p:cNvPr id="9" name="文字版面配置區 5">
            <a:extLst>
              <a:ext uri="{FF2B5EF4-FFF2-40B4-BE49-F238E27FC236}">
                <a16:creationId xmlns:a16="http://schemas.microsoft.com/office/drawing/2014/main" id="{C30237AA-8F30-4BF5-AD94-F15672425D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79839" y="5330824"/>
            <a:ext cx="2884461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zh-TW" sz="2400" b="0">
                <a:solidFill>
                  <a:schemeClr val="accent4"/>
                </a:solidFill>
                <a:latin typeface="+mj-cs"/>
                <a:cs typeface="+mj-cs"/>
              </a:defRPr>
            </a:lvl1pPr>
            <a:lvl2pPr marL="4572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2pPr>
            <a:lvl3pPr marL="9144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3pPr>
            <a:lvl4pPr marL="13716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4pPr>
            <a:lvl5pPr marL="18288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5pPr>
          </a:lstStyle>
          <a:p>
            <a:pPr lvl="0" rtl="0"/>
            <a:r>
              <a:rPr lang="zh-TW"/>
              <a:t>在此處加上標題</a:t>
            </a:r>
          </a:p>
        </p:txBody>
      </p:sp>
      <p:sp>
        <p:nvSpPr>
          <p:cNvPr id="3" name="直角三角形 9">
            <a:extLst>
              <a:ext uri="{FF2B5EF4-FFF2-40B4-BE49-F238E27FC236}">
                <a16:creationId xmlns:a16="http://schemas.microsoft.com/office/drawing/2014/main" id="{BA26D5F1-56B4-4BD8-AFB3-6FF0FB9C0CCA}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solidFill>
                <a:srgbClr val="415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0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投影片選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B86C14CC-787C-4786-9614-AAC76605A5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2800" y="0"/>
            <a:ext cx="6705600" cy="7772400"/>
          </a:xfrm>
        </p:spPr>
        <p:txBody>
          <a:bodyPr rtlCol="0"/>
          <a:lstStyle>
            <a:lvl1pPr marL="0" indent="0">
              <a:buNone/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34200" y="5167303"/>
            <a:ext cx="2869300" cy="701345"/>
          </a:xfrm>
        </p:spPr>
        <p:txBody>
          <a:bodyPr vert="horz" rtlCol="0" anchor="t">
            <a:noAutofit/>
          </a:bodyPr>
          <a:lstStyle>
            <a:lvl1pPr algn="l">
              <a:lnSpc>
                <a:spcPts val="4000"/>
              </a:lnSpc>
              <a:defRPr lang="zh-TW" sz="48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rtl="0"/>
            <a:r>
              <a:rPr lang="zh-TW" noProof="0"/>
              <a:t>編輯 </a:t>
            </a:r>
            <a:br>
              <a:rPr lang="zh-TW" noProof="0" dirty="0"/>
            </a:br>
            <a:r>
              <a:rPr lang="zh-TW" noProof="0"/>
              <a:t>文字</a:t>
            </a:r>
          </a:p>
        </p:txBody>
      </p:sp>
      <p:sp>
        <p:nvSpPr>
          <p:cNvPr id="18" name="副標題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34200" y="6168519"/>
            <a:ext cx="2869300" cy="453005"/>
          </a:xfrm>
        </p:spPr>
        <p:txBody>
          <a:bodyPr vert="horz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zh-TW" sz="1600" spc="0">
                <a:solidFill>
                  <a:srgbClr val="D4D9DD"/>
                </a:solidFill>
                <a:latin typeface="+mn-cs"/>
                <a:cs typeface="+mn-cs" panose="020B0604020202020204" pitchFamily="34" charset="0"/>
              </a:defRPr>
            </a:lvl1pPr>
            <a:lvl2pPr marL="377190" indent="0" algn="ctr">
              <a:buNone/>
              <a:defRPr lang="zh-TW" sz="1650"/>
            </a:lvl2pPr>
            <a:lvl3pPr marL="754380" indent="0" algn="ctr">
              <a:buNone/>
              <a:defRPr lang="zh-TW" sz="1485"/>
            </a:lvl3pPr>
            <a:lvl4pPr marL="1131570" indent="0" algn="ctr">
              <a:buNone/>
              <a:defRPr lang="zh-TW" sz="1320"/>
            </a:lvl4pPr>
            <a:lvl5pPr marL="1508760" indent="0" algn="ctr">
              <a:buNone/>
              <a:defRPr lang="zh-TW" sz="1320"/>
            </a:lvl5pPr>
            <a:lvl6pPr marL="1885950" indent="0" algn="ctr">
              <a:buNone/>
              <a:defRPr lang="zh-TW" sz="1320"/>
            </a:lvl6pPr>
            <a:lvl7pPr marL="2263140" indent="0" algn="ctr">
              <a:buNone/>
              <a:defRPr lang="zh-TW" sz="1320"/>
            </a:lvl7pPr>
            <a:lvl8pPr marL="2640330" indent="0" algn="ctr">
              <a:buNone/>
              <a:defRPr lang="zh-TW" sz="1320"/>
            </a:lvl8pPr>
            <a:lvl9pPr marL="3017520" indent="0" algn="ctr">
              <a:buNone/>
              <a:defRPr lang="zh-TW" sz="1320"/>
            </a:lvl9pPr>
          </a:lstStyle>
          <a:p>
            <a:pPr rtl="0"/>
            <a:r>
              <a:rPr lang="zh-TW" noProof="0"/>
              <a:t>按一下以編輯文字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A2CB320B-EC23-4B6B-B0CA-050791F884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7852" y="4130144"/>
            <a:ext cx="2876348" cy="2823526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zh-TW" sz="1000" b="0" i="0">
                <a:solidFill>
                  <a:schemeClr val="accent1"/>
                </a:solidFill>
                <a:latin typeface="+mn-cs"/>
                <a:cs typeface="+mn-cs" panose="020B0604020202020204" pitchFamily="34" charset="0"/>
              </a:defRPr>
            </a:lvl1pPr>
            <a:lvl2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2pPr>
            <a:lvl3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3pPr>
            <a:lvl4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5pPr>
          </a:lstStyle>
          <a:p>
            <a:pPr lvl="0" rtl="0"/>
            <a:r>
              <a:rPr lang="zh-TW" noProof="0"/>
              <a:t>按一下以編輯文字</a:t>
            </a:r>
          </a:p>
        </p:txBody>
      </p:sp>
      <p:sp>
        <p:nvSpPr>
          <p:cNvPr id="9" name="文字版面配置區 5">
            <a:extLst>
              <a:ext uri="{FF2B5EF4-FFF2-40B4-BE49-F238E27FC236}">
                <a16:creationId xmlns:a16="http://schemas.microsoft.com/office/drawing/2014/main" id="{CD8BD1F9-7D12-46BE-9F06-7E6902ECE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7852" y="3619516"/>
            <a:ext cx="2867252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zh-TW" sz="2400" b="0">
                <a:solidFill>
                  <a:schemeClr val="accent1"/>
                </a:solidFill>
                <a:latin typeface="+mj-cs"/>
                <a:cs typeface="+mj-cs"/>
              </a:defRPr>
            </a:lvl1pPr>
            <a:lvl2pPr marL="4572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2pPr>
            <a:lvl3pPr marL="9144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3pPr>
            <a:lvl4pPr marL="13716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4pPr>
            <a:lvl5pPr marL="18288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5pPr>
          </a:lstStyle>
          <a:p>
            <a:pPr lvl="0" rtl="0"/>
            <a:r>
              <a:rPr lang="zh-TW"/>
              <a:t>在此處加上標題</a:t>
            </a:r>
          </a:p>
        </p:txBody>
      </p:sp>
      <p:sp>
        <p:nvSpPr>
          <p:cNvPr id="10" name="文字版面配置區 1">
            <a:extLst>
              <a:ext uri="{FF2B5EF4-FFF2-40B4-BE49-F238E27FC236}">
                <a16:creationId xmlns:a16="http://schemas.microsoft.com/office/drawing/2014/main" id="{1FADB6EC-7A6E-4BD5-9897-49419E297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9839" y="5694796"/>
            <a:ext cx="2893612" cy="1849006"/>
          </a:xfrm>
        </p:spPr>
        <p:txBody>
          <a:bodyPr lIns="0" rIns="0" rtlCol="0">
            <a:normAutofit/>
          </a:bodyPr>
          <a:lstStyle>
            <a:lvl1pPr marL="0" indent="0">
              <a:buNone/>
              <a:defRPr lang="zh-TW" sz="1000"/>
            </a:lvl1pPr>
          </a:lstStyle>
          <a:p>
            <a:pPr lvl="0" rtl="0">
              <a:lnSpc>
                <a:spcPct val="100000"/>
              </a:lnSpc>
            </a:pPr>
            <a:r>
              <a:rPr lang="zh-TW" altLang="en-US">
                <a:solidFill>
                  <a:schemeClr val="bg1"/>
                </a:solidFill>
              </a:rPr>
              <a:t>按一下以編輯母片文字樣式</a:t>
            </a:r>
          </a:p>
          <a:p>
            <a:pPr lvl="1" rtl="0">
              <a:lnSpc>
                <a:spcPct val="100000"/>
              </a:lnSpc>
            </a:pPr>
            <a:r>
              <a:rPr lang="zh-TW" altLang="en-US">
                <a:solidFill>
                  <a:schemeClr val="bg1"/>
                </a:solidFill>
              </a:rPr>
              <a:t>第二層</a:t>
            </a:r>
          </a:p>
          <a:p>
            <a:pPr lvl="2" rtl="0">
              <a:lnSpc>
                <a:spcPct val="100000"/>
              </a:lnSpc>
            </a:pPr>
            <a:r>
              <a:rPr lang="zh-TW" altLang="en-US">
                <a:solidFill>
                  <a:schemeClr val="bg1"/>
                </a:solidFill>
              </a:rPr>
              <a:t>第三層</a:t>
            </a:r>
          </a:p>
          <a:p>
            <a:pPr lvl="3" rtl="0">
              <a:lnSpc>
                <a:spcPct val="100000"/>
              </a:lnSpc>
            </a:pPr>
            <a:r>
              <a:rPr lang="zh-TW" altLang="en-US">
                <a:solidFill>
                  <a:schemeClr val="bg1"/>
                </a:solidFill>
              </a:rPr>
              <a:t>第四層</a:t>
            </a:r>
          </a:p>
          <a:p>
            <a:pPr lvl="4" rtl="0">
              <a:lnSpc>
                <a:spcPct val="100000"/>
              </a:lnSpc>
            </a:pPr>
            <a:r>
              <a:rPr lang="zh-TW" altLang="en-US">
                <a:solidFill>
                  <a:schemeClr val="bg1"/>
                </a:solidFill>
              </a:rPr>
              <a:t>第五層</a:t>
            </a:r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13" name="文字版面配置區 5">
            <a:extLst>
              <a:ext uri="{FF2B5EF4-FFF2-40B4-BE49-F238E27FC236}">
                <a16:creationId xmlns:a16="http://schemas.microsoft.com/office/drawing/2014/main" id="{A6A98018-D54B-4BC7-B622-323B1B01C8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9839" y="5184167"/>
            <a:ext cx="2884461" cy="349311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zh-TW" sz="2400">
                <a:latin typeface="+mj-cs"/>
                <a:cs typeface="+mj-cs"/>
              </a:defRPr>
            </a:lvl1pPr>
          </a:lstStyle>
          <a:p>
            <a:pPr lvl="0" rtl="0"/>
            <a:r>
              <a:rPr lang="zh-TW" altLang="en-US">
                <a:solidFill>
                  <a:schemeClr val="bg1"/>
                </a:solidFill>
              </a:rPr>
              <a:t>按一下以編輯母片文字樣式</a:t>
            </a:r>
          </a:p>
        </p:txBody>
      </p:sp>
      <p:sp>
        <p:nvSpPr>
          <p:cNvPr id="3" name="直角三角形 9">
            <a:extLst>
              <a:ext uri="{FF2B5EF4-FFF2-40B4-BE49-F238E27FC236}">
                <a16:creationId xmlns:a16="http://schemas.microsoft.com/office/drawing/2014/main" id="{193DFD4C-65D5-4455-89AC-3D3A3D1916E4}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solidFill>
                <a:srgbClr val="415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94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部選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9CE3008-4938-473C-ABBE-CB1128CE8868}"/>
              </a:ext>
            </a:extLst>
          </p:cNvPr>
          <p:cNvSpPr/>
          <p:nvPr userDrawn="1"/>
        </p:nvSpPr>
        <p:spPr>
          <a:xfrm>
            <a:off x="6705600" y="3886200"/>
            <a:ext cx="335280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6" name="文字版面配置區 16">
            <a:extLst>
              <a:ext uri="{FF2B5EF4-FFF2-40B4-BE49-F238E27FC236}">
                <a16:creationId xmlns:a16="http://schemas.microsoft.com/office/drawing/2014/main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094987"/>
            <a:ext cx="2893612" cy="2448813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zh-TW" sz="1100" b="0" i="0">
                <a:solidFill>
                  <a:srgbClr val="000000"/>
                </a:solidFill>
                <a:latin typeface="+mn-cs"/>
                <a:cs typeface="+mn-cs" panose="020B0604020202020204" pitchFamily="34" charset="0"/>
              </a:defRPr>
            </a:lvl1pPr>
            <a:lvl2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2pPr>
            <a:lvl3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3pPr>
            <a:lvl4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5pPr>
          </a:lstStyle>
          <a:p>
            <a:pPr lvl="0" rtl="0"/>
            <a:r>
              <a:rPr lang="zh-TW" noProof="0"/>
              <a:t>按一下以編輯文字</a:t>
            </a:r>
          </a:p>
        </p:txBody>
      </p:sp>
      <p:sp>
        <p:nvSpPr>
          <p:cNvPr id="26" name="文字版面配置區 16">
            <a:extLst>
              <a:ext uri="{FF2B5EF4-FFF2-40B4-BE49-F238E27FC236}">
                <a16:creationId xmlns:a16="http://schemas.microsoft.com/office/drawing/2014/main" id="{6AE19FFF-9A53-44FA-9587-6A53CD56CF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1262" y="5094987"/>
            <a:ext cx="2893612" cy="2448813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zh-TW" sz="1100" b="0">
                <a:solidFill>
                  <a:schemeClr val="bg1"/>
                </a:solidFill>
                <a:latin typeface="+mn-cs"/>
                <a:cs typeface="+mn-cs" panose="020B0604020202020204" pitchFamily="34" charset="0"/>
              </a:defRPr>
            </a:lvl1pPr>
            <a:lvl2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2pPr>
            <a:lvl3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3pPr>
            <a:lvl4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5pPr>
          </a:lstStyle>
          <a:p>
            <a:pPr lvl="0" rtl="0"/>
            <a:r>
              <a:rPr lang="zh-TW" noProof="0"/>
              <a:t>按一下以編輯文字</a:t>
            </a:r>
          </a:p>
        </p:txBody>
      </p:sp>
      <p:sp>
        <p:nvSpPr>
          <p:cNvPr id="27" name="文字版面配置區 5">
            <a:extLst>
              <a:ext uri="{FF2B5EF4-FFF2-40B4-BE49-F238E27FC236}">
                <a16:creationId xmlns:a16="http://schemas.microsoft.com/office/drawing/2014/main" id="{C9472BAF-2E41-4B81-B680-FB2A7AABF3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21262" y="4545170"/>
            <a:ext cx="2884461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zh-TW" sz="2400" b="0">
                <a:solidFill>
                  <a:schemeClr val="bg1"/>
                </a:solidFill>
                <a:latin typeface="+mj-cs"/>
                <a:cs typeface="+mj-cs"/>
              </a:defRPr>
            </a:lvl1pPr>
            <a:lvl2pPr marL="4572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2pPr>
            <a:lvl3pPr marL="9144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3pPr>
            <a:lvl4pPr marL="13716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4pPr>
            <a:lvl5pPr marL="18288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5pPr>
          </a:lstStyle>
          <a:p>
            <a:pPr lvl="0" rtl="0"/>
            <a:r>
              <a:rPr lang="zh-TW"/>
              <a:t>在此處加上標題</a:t>
            </a:r>
          </a:p>
        </p:txBody>
      </p:sp>
      <p:sp>
        <p:nvSpPr>
          <p:cNvPr id="15" name="文字版面配置區 16">
            <a:extLst>
              <a:ext uri="{FF2B5EF4-FFF2-40B4-BE49-F238E27FC236}">
                <a16:creationId xmlns:a16="http://schemas.microsoft.com/office/drawing/2014/main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7834" y="992144"/>
            <a:ext cx="2876348" cy="2752369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zh-TW" sz="1100" b="0" i="0">
                <a:solidFill>
                  <a:srgbClr val="000000"/>
                </a:solidFill>
                <a:latin typeface="+mn-cs"/>
                <a:cs typeface="+mn-cs" panose="020B0604020202020204" pitchFamily="34" charset="0"/>
              </a:defRPr>
            </a:lvl1pPr>
            <a:lvl2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2pPr>
            <a:lvl3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3pPr>
            <a:lvl4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5pPr>
          </a:lstStyle>
          <a:p>
            <a:pPr lvl="0" rtl="0"/>
            <a:r>
              <a:rPr lang="zh-TW" noProof="0"/>
              <a:t>按一下以編輯文字</a:t>
            </a:r>
          </a:p>
        </p:txBody>
      </p:sp>
      <p:sp>
        <p:nvSpPr>
          <p:cNvPr id="17" name="文字版面配置區 5">
            <a:extLst>
              <a:ext uri="{FF2B5EF4-FFF2-40B4-BE49-F238E27FC236}">
                <a16:creationId xmlns:a16="http://schemas.microsoft.com/office/drawing/2014/main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19721" y="518465"/>
            <a:ext cx="2867252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zh-TW" sz="2400" b="0">
                <a:solidFill>
                  <a:schemeClr val="accent1"/>
                </a:solidFill>
                <a:latin typeface="+mj-cs"/>
                <a:cs typeface="+mj-cs"/>
              </a:defRPr>
            </a:lvl1pPr>
            <a:lvl2pPr marL="4572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2pPr>
            <a:lvl3pPr marL="9144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3pPr>
            <a:lvl4pPr marL="13716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4pPr>
            <a:lvl5pPr marL="18288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5pPr>
          </a:lstStyle>
          <a:p>
            <a:pPr lvl="0" rtl="0"/>
            <a:r>
              <a:rPr lang="zh-TW"/>
              <a:t>在此處加上標題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AF50594-58FC-4CC6-96FC-190BB9A067F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705599" y="-1"/>
            <a:ext cx="3341105" cy="3886199"/>
          </a:xfrm>
        </p:spPr>
        <p:txBody>
          <a:bodyPr rtlCol="0"/>
          <a:lstStyle>
            <a:lvl1pPr marL="0" indent="0">
              <a:buNone/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9AD7476E-EDF5-4CE8-8C32-1E82D1530A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1"/>
            <a:ext cx="3355975" cy="3886200"/>
          </a:xfrm>
        </p:spPr>
        <p:txBody>
          <a:bodyPr rtlCol="0"/>
          <a:lstStyle>
            <a:lvl1pPr marL="0" indent="0">
              <a:buNone/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9" name="圖片版面配置區 3">
            <a:extLst>
              <a:ext uri="{FF2B5EF4-FFF2-40B4-BE49-F238E27FC236}">
                <a16:creationId xmlns:a16="http://schemas.microsoft.com/office/drawing/2014/main" id="{8ED93851-8D31-45AB-A726-D5C3546F393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59785" y="3898901"/>
            <a:ext cx="3345816" cy="3886199"/>
          </a:xfrm>
        </p:spPr>
        <p:txBody>
          <a:bodyPr rtlCol="0"/>
          <a:lstStyle>
            <a:lvl1pPr marL="0" indent="0">
              <a:buNone/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cxnSp>
        <p:nvCxnSpPr>
          <p:cNvPr id="7" name="直線接點​​(S) 6">
            <a:extLst>
              <a:ext uri="{FF2B5EF4-FFF2-40B4-BE49-F238E27FC236}">
                <a16:creationId xmlns:a16="http://schemas.microsoft.com/office/drawing/2014/main" id="{F0327553-3280-4A36-BE81-D7D188CF7C45}"/>
              </a:ext>
            </a:extLst>
          </p:cNvPr>
          <p:cNvCxnSpPr>
            <a:cxnSpLocks/>
          </p:cNvCxnSpPr>
          <p:nvPr userDrawn="1"/>
        </p:nvCxnSpPr>
        <p:spPr>
          <a:xfrm>
            <a:off x="3619721" y="364077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id="{55BE30A8-DA5C-4AD7-879F-19D0C015D19F}"/>
              </a:ext>
            </a:extLst>
          </p:cNvPr>
          <p:cNvCxnSpPr>
            <a:cxnSpLocks/>
          </p:cNvCxnSpPr>
          <p:nvPr userDrawn="1"/>
        </p:nvCxnSpPr>
        <p:spPr>
          <a:xfrm>
            <a:off x="274149" y="4248786"/>
            <a:ext cx="109033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EC7D497F-F255-4310-A2D3-8EE9619CE469}"/>
              </a:ext>
            </a:extLst>
          </p:cNvPr>
          <p:cNvCxnSpPr>
            <a:cxnSpLocks/>
          </p:cNvCxnSpPr>
          <p:nvPr userDrawn="1"/>
        </p:nvCxnSpPr>
        <p:spPr>
          <a:xfrm>
            <a:off x="6921262" y="4287975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標題 30">
            <a:extLst>
              <a:ext uri="{FF2B5EF4-FFF2-40B4-BE49-F238E27FC236}">
                <a16:creationId xmlns:a16="http://schemas.microsoft.com/office/drawing/2014/main" id="{A23AF9C2-1B51-41F0-ACC1-0D15C1CA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zh-TW" sz="2400" b="0">
                <a:solidFill>
                  <a:schemeClr val="accent1"/>
                </a:solidFill>
                <a:latin typeface="+mj-cs"/>
                <a:ea typeface="+mn-ea"/>
                <a:cs typeface="+mj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188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部選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​​(S) 5">
            <a:extLst>
              <a:ext uri="{FF2B5EF4-FFF2-40B4-BE49-F238E27FC236}">
                <a16:creationId xmlns:a16="http://schemas.microsoft.com/office/drawing/2014/main" id="{854BE154-1A57-41C8-98F7-B306B0633269}"/>
              </a:ext>
            </a:extLst>
          </p:cNvPr>
          <p:cNvCxnSpPr>
            <a:cxnSpLocks/>
          </p:cNvCxnSpPr>
          <p:nvPr userDrawn="1"/>
        </p:nvCxnSpPr>
        <p:spPr>
          <a:xfrm>
            <a:off x="236713" y="4063993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8BA9B7EA-307F-4603-8797-88D7DDB5AC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352800" y="3708415"/>
            <a:ext cx="6705600" cy="4063981"/>
          </a:xfrm>
        </p:spPr>
        <p:txBody>
          <a:bodyPr rtlCol="0"/>
          <a:lstStyle>
            <a:lvl1pPr marL="0" indent="0">
              <a:buNone/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9725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內部選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9F3B28-DA6D-41A6-B09A-64CD3E1AEE3C}"/>
              </a:ext>
            </a:extLst>
          </p:cNvPr>
          <p:cNvSpPr/>
          <p:nvPr userDrawn="1"/>
        </p:nvSpPr>
        <p:spPr>
          <a:xfrm>
            <a:off x="0" y="3708408"/>
            <a:ext cx="3368580" cy="406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5" name="直線接點​​(S) 4">
            <a:extLst>
              <a:ext uri="{FF2B5EF4-FFF2-40B4-BE49-F238E27FC236}">
                <a16:creationId xmlns:a16="http://schemas.microsoft.com/office/drawing/2014/main" id="{5CEC93BF-C6A4-4E99-99BF-433F20567CEB}"/>
              </a:ext>
            </a:extLst>
          </p:cNvPr>
          <p:cNvCxnSpPr>
            <a:cxnSpLocks/>
          </p:cNvCxnSpPr>
          <p:nvPr userDrawn="1"/>
        </p:nvCxnSpPr>
        <p:spPr>
          <a:xfrm>
            <a:off x="3598200" y="359086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​​(S) 5">
            <a:extLst>
              <a:ext uri="{FF2B5EF4-FFF2-40B4-BE49-F238E27FC236}">
                <a16:creationId xmlns:a16="http://schemas.microsoft.com/office/drawing/2014/main" id="{854BE154-1A57-41C8-98F7-B306B0633269}"/>
              </a:ext>
            </a:extLst>
          </p:cNvPr>
          <p:cNvCxnSpPr>
            <a:cxnSpLocks/>
          </p:cNvCxnSpPr>
          <p:nvPr userDrawn="1"/>
        </p:nvCxnSpPr>
        <p:spPr>
          <a:xfrm>
            <a:off x="236713" y="4063993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版面配置區 16">
            <a:extLst>
              <a:ext uri="{FF2B5EF4-FFF2-40B4-BE49-F238E27FC236}">
                <a16:creationId xmlns:a16="http://schemas.microsoft.com/office/drawing/2014/main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88" y="5241434"/>
            <a:ext cx="2893612" cy="2302365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zh-TW" sz="1000" b="0" i="0">
                <a:solidFill>
                  <a:schemeClr val="bg1"/>
                </a:solidFill>
                <a:latin typeface="+mn-cs"/>
                <a:cs typeface="+mn-cs" panose="020B0604020202020204" pitchFamily="34" charset="0"/>
              </a:defRPr>
            </a:lvl1pPr>
            <a:lvl2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2pPr>
            <a:lvl3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3pPr>
            <a:lvl4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5pPr>
          </a:lstStyle>
          <a:p>
            <a:pPr lvl="0" rtl="0"/>
            <a:r>
              <a:rPr lang="zh-TW" noProof="0"/>
              <a:t>按一下以編輯文字</a:t>
            </a:r>
          </a:p>
        </p:txBody>
      </p:sp>
      <p:sp>
        <p:nvSpPr>
          <p:cNvPr id="15" name="文字版面配置區 16">
            <a:extLst>
              <a:ext uri="{FF2B5EF4-FFF2-40B4-BE49-F238E27FC236}">
                <a16:creationId xmlns:a16="http://schemas.microsoft.com/office/drawing/2014/main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8200" y="915549"/>
            <a:ext cx="2893612" cy="2526151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zh-TW" sz="1000" b="0" i="0">
                <a:solidFill>
                  <a:srgbClr val="000000"/>
                </a:solidFill>
                <a:latin typeface="+mn-cs"/>
                <a:cs typeface="+mn-cs" panose="020B0604020202020204" pitchFamily="34" charset="0"/>
              </a:defRPr>
            </a:lvl1pPr>
            <a:lvl2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2pPr>
            <a:lvl3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3pPr>
            <a:lvl4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5pPr>
          </a:lstStyle>
          <a:p>
            <a:pPr lvl="0" rtl="0"/>
            <a:r>
              <a:rPr lang="zh-TW" noProof="0"/>
              <a:t>按一下以編輯文字</a:t>
            </a:r>
          </a:p>
        </p:txBody>
      </p:sp>
      <p:sp>
        <p:nvSpPr>
          <p:cNvPr id="17" name="文字版面配置區 5">
            <a:extLst>
              <a:ext uri="{FF2B5EF4-FFF2-40B4-BE49-F238E27FC236}">
                <a16:creationId xmlns:a16="http://schemas.microsoft.com/office/drawing/2014/main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8200" y="404922"/>
            <a:ext cx="2884461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zh-TW" sz="2400" b="0" spc="-150">
                <a:solidFill>
                  <a:srgbClr val="192B39"/>
                </a:solidFill>
                <a:latin typeface="+mj-cs"/>
                <a:cs typeface="+mj-cs"/>
              </a:defRPr>
            </a:lvl1pPr>
            <a:lvl2pPr marL="4572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2pPr>
            <a:lvl3pPr marL="9144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3pPr>
            <a:lvl4pPr marL="13716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4pPr>
            <a:lvl5pPr marL="1828800" indent="0">
              <a:buNone/>
              <a:defRPr lang="zh-TW" sz="2000" b="1">
                <a:latin typeface="Microsoft JhengHei UI" panose="020B0504020202020204" pitchFamily="34" charset="0"/>
                <a:cs typeface="Microsoft JhengHei UI"/>
              </a:defRPr>
            </a:lvl5pPr>
          </a:lstStyle>
          <a:p>
            <a:pPr lvl="0" rtl="0"/>
            <a:r>
              <a:rPr lang="zh-TW"/>
              <a:t>在此處加上標題</a:t>
            </a:r>
          </a:p>
        </p:txBody>
      </p:sp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8BA9B7EA-307F-4603-8797-88D7DDB5AC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352800" y="3708415"/>
            <a:ext cx="6705600" cy="4063981"/>
          </a:xfrm>
        </p:spPr>
        <p:txBody>
          <a:bodyPr rtlCol="0"/>
          <a:lstStyle>
            <a:lvl1pPr marL="0" indent="0">
              <a:buNone/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9" name="文字版面配置區 16">
            <a:extLst>
              <a:ext uri="{FF2B5EF4-FFF2-40B4-BE49-F238E27FC236}">
                <a16:creationId xmlns:a16="http://schemas.microsoft.com/office/drawing/2014/main" id="{20BD9585-8304-4806-9CA5-ED4FC5E42E0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35167" y="915549"/>
            <a:ext cx="2893612" cy="2526151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zh-TW" sz="1000" b="0" i="0">
                <a:solidFill>
                  <a:srgbClr val="000000"/>
                </a:solidFill>
                <a:latin typeface="+mn-cs"/>
                <a:cs typeface="+mn-cs" panose="020B0604020202020204" pitchFamily="34" charset="0"/>
              </a:defRPr>
            </a:lvl1pPr>
            <a:lvl2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2pPr>
            <a:lvl3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3pPr>
            <a:lvl4pPr>
              <a:lnSpc>
                <a:spcPts val="1800"/>
              </a:lnSpc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504020202020204" pitchFamily="34" charset="77"/>
                <a:cs typeface="Microsoft JhengHei UI" panose="020B0604020202020204" pitchFamily="34" charset="0"/>
              </a:defRPr>
            </a:lvl5pPr>
          </a:lstStyle>
          <a:p>
            <a:pPr lvl="0" rtl="0"/>
            <a:r>
              <a:rPr lang="zh-TW" noProof="0"/>
              <a:t>按一下以編輯文字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48C268B-62A3-4F20-932E-CA482ACE40C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3352800" cy="3708400"/>
          </a:xfrm>
        </p:spPr>
        <p:txBody>
          <a:bodyPr rtlCol="0"/>
          <a:lstStyle>
            <a:lvl1pPr marL="0" indent="0">
              <a:buNone/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標題 30">
            <a:extLst>
              <a:ext uri="{FF2B5EF4-FFF2-40B4-BE49-F238E27FC236}">
                <a16:creationId xmlns:a16="http://schemas.microsoft.com/office/drawing/2014/main" id="{819C5DD9-21EA-47BA-9470-5EBDD6EC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zh-TW" sz="2400" b="0">
                <a:solidFill>
                  <a:schemeClr val="bg1"/>
                </a:solidFill>
                <a:latin typeface="+mj-cs"/>
                <a:ea typeface="+mn-ea"/>
                <a:cs typeface="+mj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9458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051D49-63F1-677F-FFD2-8DABC21C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ED6F90-DC16-B96C-E5A4-9ADD34792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E2007E-C27C-7A0F-B5F7-AAE16636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7F92-1ABB-46B3-8E3A-EA15F078AA77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335354-17BB-FD18-FA27-12286482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93BCC0-F50E-8285-0656-5683D7A3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CCD0-0F13-4E6F-BADE-A591A70DC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93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5D9128-B655-11F7-2545-7EDBFA2B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4502C0-DEC1-0592-72B6-3F9443CC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C5B6D9F-F452-4304-9BBC-A8333BF4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108185-5FBE-23E8-EE7E-514D71D0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7F92-1ABB-46B3-8E3A-EA15F078AA77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0CBF86-BF67-8C08-CAB9-48E28BA6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217A7F6-614C-E8C5-1A0D-AFA86EC8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CCD0-0F13-4E6F-BADE-A591A70DC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75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912" y="384779"/>
            <a:ext cx="9547888" cy="8208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94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7485760"/>
            <a:ext cx="10058400" cy="313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2"/>
            <a:ext cx="10058400" cy="88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4884745" y="1"/>
            <a:ext cx="288912" cy="34214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</p:spTree>
    <p:extLst>
      <p:ext uri="{BB962C8B-B14F-4D97-AF65-F5344CB8AC3E}">
        <p14:creationId xmlns:p14="http://schemas.microsoft.com/office/powerpoint/2010/main" val="420891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E4F7BE-9A98-C8BB-BF3F-19E1C097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422454-D9D9-561F-DC77-EEC8D21B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D2D0-B3A8-4D02-8B33-316911FD8478}" type="datetimeFigureOut">
              <a:rPr lang="zh-TW" altLang="en-US" smtClean="0"/>
              <a:t>2024/1/23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D3741AC-F032-EF8D-9BA2-3D42E35B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36D13E-3CED-1EBF-01B5-CEC06189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F746-D05D-4E09-BC86-380C7096E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42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199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599" y="2363788"/>
            <a:ext cx="9601199" cy="518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</a:lstStyle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6654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7" r:id="rId2"/>
    <p:sldLayoutId id="2147483705" r:id="rId3"/>
    <p:sldLayoutId id="2147483706" r:id="rId4"/>
    <p:sldLayoutId id="2147483713" r:id="rId5"/>
    <p:sldLayoutId id="2147483708" r:id="rId6"/>
    <p:sldLayoutId id="2147483711" r:id="rId7"/>
    <p:sldLayoutId id="2147483715" r:id="rId8"/>
    <p:sldLayoutId id="214748371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>
          <a:solidFill>
            <a:schemeClr val="tx1"/>
          </a:solidFill>
          <a:latin typeface="Microsoft JhengHei UI Light" panose="02040306050405020303" pitchFamily="18" charset="0"/>
          <a:ea typeface="+mj-ea"/>
          <a:cs typeface="Microsoft JhengHei U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latin typeface="+mn-c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c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c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12">
          <p15:clr>
            <a:srgbClr val="F26B43"/>
          </p15:clr>
        </p15:guide>
        <p15:guide id="3" pos="4224">
          <p15:clr>
            <a:srgbClr val="F26B43"/>
          </p15:clr>
        </p15:guide>
        <p15:guide id="4" pos="144">
          <p15:clr>
            <a:srgbClr val="5ACBF0"/>
          </p15:clr>
        </p15:guide>
        <p15:guide id="6" pos="6192">
          <p15:clr>
            <a:srgbClr val="5ACBF0"/>
          </p15:clr>
        </p15:guide>
        <p15:guide id="8" orient="horz" pos="144">
          <p15:clr>
            <a:srgbClr val="5ACBF0"/>
          </p15:clr>
        </p15:guide>
        <p15:guide id="9" orient="horz" pos="4752">
          <p15:clr>
            <a:srgbClr val="5ACBF0"/>
          </p15:clr>
        </p15:guide>
        <p15:guide id="10" pos="1968">
          <p15:clr>
            <a:srgbClr val="5ACBF0"/>
          </p15:clr>
        </p15:guide>
        <p15:guide id="11" pos="2256">
          <p15:clr>
            <a:srgbClr val="5ACBF0"/>
          </p15:clr>
        </p15:guide>
        <p15:guide id="12" pos="4080">
          <p15:clr>
            <a:srgbClr val="5ACBF0"/>
          </p15:clr>
        </p15:guide>
        <p15:guide id="13" pos="436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c.tpex.org.tw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片版面配置區 35">
            <a:extLst>
              <a:ext uri="{FF2B5EF4-FFF2-40B4-BE49-F238E27FC236}">
                <a16:creationId xmlns:a16="http://schemas.microsoft.com/office/drawing/2014/main" id="{F8EB5B82-ADA4-4364-9358-F40C078F657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29779" r="29779"/>
          <a:stretch/>
        </p:blipFill>
        <p:spPr/>
      </p:pic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A8BE5986-EF42-446D-8022-CA76A872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372790" y="1087316"/>
            <a:ext cx="6685610" cy="6685610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4" name="直角三角形 23">
            <a:extLst>
              <a:ext uri="{FF2B5EF4-FFF2-40B4-BE49-F238E27FC236}">
                <a16:creationId xmlns:a16="http://schemas.microsoft.com/office/drawing/2014/main" id="{513A1700-9144-4DF3-BD16-61A4457AB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771498" y="2486025"/>
            <a:ext cx="5286902" cy="5286902"/>
          </a:xfrm>
          <a:prstGeom prst="rtTriangl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7E8B0BF5-DED9-48AD-B791-79451DBD8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0196" y="5366190"/>
            <a:ext cx="3131366" cy="1139419"/>
          </a:xfrm>
        </p:spPr>
        <p:txBody>
          <a:bodyPr rtlCol="0"/>
          <a:lstStyle>
            <a:defPPr>
              <a:defRPr lang="zh-TW"/>
            </a:defPPr>
          </a:lstStyle>
          <a:p>
            <a:pPr algn="l" rtl="0">
              <a:lnSpc>
                <a:spcPts val="4000"/>
              </a:lnSpc>
            </a:pPr>
            <a:br>
              <a:rPr lang="zh-TW" sz="4800" b="0" spc="-15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zh-TW" sz="4800" b="0" spc="-1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7" name="直線接點​​(S) 16">
            <a:extLst>
              <a:ext uri="{FF2B5EF4-FFF2-40B4-BE49-F238E27FC236}">
                <a16:creationId xmlns:a16="http://schemas.microsoft.com/office/drawing/2014/main" id="{445C8A3C-B58D-40B0-B2C1-19E187171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2113" y="2539798"/>
            <a:ext cx="1477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​​(S) 17">
            <a:extLst>
              <a:ext uri="{FF2B5EF4-FFF2-40B4-BE49-F238E27FC236}">
                <a16:creationId xmlns:a16="http://schemas.microsoft.com/office/drawing/2014/main" id="{CB642D79-BFBC-43F9-A2EF-C6FC4142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2113" y="5220618"/>
            <a:ext cx="1477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​​(S) 25">
            <a:extLst>
              <a:ext uri="{FF2B5EF4-FFF2-40B4-BE49-F238E27FC236}">
                <a16:creationId xmlns:a16="http://schemas.microsoft.com/office/drawing/2014/main" id="{96B48A58-26CD-48F4-A0B0-DE7D3C692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79839" y="4966797"/>
            <a:ext cx="10033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0">
            <a:extLst>
              <a:ext uri="{FF2B5EF4-FFF2-40B4-BE49-F238E27FC236}">
                <a16:creationId xmlns:a16="http://schemas.microsoft.com/office/drawing/2014/main" id="{33D212D5-E62D-6498-6BC5-2504F8F7246E}"/>
              </a:ext>
            </a:extLst>
          </p:cNvPr>
          <p:cNvSpPr txBox="1">
            <a:spLocks/>
          </p:cNvSpPr>
          <p:nvPr/>
        </p:nvSpPr>
        <p:spPr>
          <a:xfrm>
            <a:off x="346590" y="2975162"/>
            <a:ext cx="3858903" cy="623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zh-TW" sz="4400" b="1" kern="1200">
                <a:solidFill>
                  <a:schemeClr val="bg1"/>
                </a:solidFill>
                <a:latin typeface="+mj-cs"/>
                <a:ea typeface="+mj-ea"/>
                <a:cs typeface="+mj-cs"/>
              </a:defRPr>
            </a:lvl1pPr>
          </a:lstStyle>
          <a:p>
            <a:r>
              <a:rPr kumimoji="1" lang="zh-TW" altLang="en-US" sz="4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公司名稱</a:t>
            </a:r>
            <a:endParaRPr lang="zh-TW" altLang="en-US" sz="4800" dirty="0">
              <a:solidFill>
                <a:schemeClr val="tx2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2F1116A9-6BE2-F0E8-DF18-8F083824FE7D}"/>
              </a:ext>
            </a:extLst>
          </p:cNvPr>
          <p:cNvSpPr txBox="1">
            <a:spLocks/>
          </p:cNvSpPr>
          <p:nvPr/>
        </p:nvSpPr>
        <p:spPr>
          <a:xfrm>
            <a:off x="639722" y="4649577"/>
            <a:ext cx="3858904" cy="71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TW" sz="1600" kern="1200" spc="0">
                <a:solidFill>
                  <a:srgbClr val="D4D9DD"/>
                </a:solidFill>
                <a:latin typeface="+mn-cs"/>
                <a:ea typeface="+mn-ea"/>
                <a:cs typeface="+mn-cs" panose="020B0604020202020204" pitchFamily="34" charset="0"/>
              </a:defRPr>
            </a:lvl1pPr>
            <a:lvl2pPr marL="3771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65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75438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485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1315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50876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18859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2631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264033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0175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kumimoji="1"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募資計畫書</a:t>
            </a:r>
          </a:p>
        </p:txBody>
      </p:sp>
      <p:sp>
        <p:nvSpPr>
          <p:cNvPr id="12" name="テキスト プレースホルダー 30">
            <a:extLst>
              <a:ext uri="{FF2B5EF4-FFF2-40B4-BE49-F238E27FC236}">
                <a16:creationId xmlns:a16="http://schemas.microsoft.com/office/drawing/2014/main" id="{CE803FCB-60E0-902C-0ED5-E71D14E0EB06}"/>
              </a:ext>
            </a:extLst>
          </p:cNvPr>
          <p:cNvSpPr txBox="1">
            <a:spLocks/>
          </p:cNvSpPr>
          <p:nvPr/>
        </p:nvSpPr>
        <p:spPr>
          <a:xfrm>
            <a:off x="6714263" y="6225994"/>
            <a:ext cx="3115537" cy="515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kumimoji="1" sz="2600" spc="150">
                <a:solidFill>
                  <a:schemeClr val="tx2"/>
                </a:solidFill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</a:t>
            </a:r>
            <a:endParaRPr lang="ja-JP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テキスト プレースホルダー 30">
            <a:extLst>
              <a:ext uri="{FF2B5EF4-FFF2-40B4-BE49-F238E27FC236}">
                <a16:creationId xmlns:a16="http://schemas.microsoft.com/office/drawing/2014/main" id="{93C35CA3-D520-CC5C-75E1-582DAF04FC16}"/>
              </a:ext>
            </a:extLst>
          </p:cNvPr>
          <p:cNvSpPr txBox="1">
            <a:spLocks/>
          </p:cNvSpPr>
          <p:nvPr/>
        </p:nvSpPr>
        <p:spPr>
          <a:xfrm>
            <a:off x="6686164" y="6741463"/>
            <a:ext cx="3115537" cy="515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kumimoji="1" sz="2600" spc="150">
                <a:solidFill>
                  <a:schemeClr val="tx2"/>
                </a:solidFill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報告日期</a:t>
            </a:r>
            <a:endParaRPr lang="ja-JP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216CB7B-F9DE-D820-B8D8-5A63E787F530}"/>
              </a:ext>
            </a:extLst>
          </p:cNvPr>
          <p:cNvSpPr txBox="1"/>
          <p:nvPr/>
        </p:nvSpPr>
        <p:spPr>
          <a:xfrm>
            <a:off x="1076325" y="6999197"/>
            <a:ext cx="1386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2024.01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版</a:t>
            </a:r>
            <a:endParaRPr lang="ko-KR" altLang="en-US" b="1" dirty="0">
              <a:solidFill>
                <a:schemeClr val="tx2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E8EF85A-4C17-F476-BF61-775D0740B8C9}"/>
              </a:ext>
            </a:extLst>
          </p:cNvPr>
          <p:cNvSpPr txBox="1">
            <a:spLocks/>
          </p:cNvSpPr>
          <p:nvPr/>
        </p:nvSpPr>
        <p:spPr>
          <a:xfrm>
            <a:off x="0" y="20537"/>
            <a:ext cx="10058400" cy="10058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產業規模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B9D2FA25-A5B5-1B57-AC2F-885C2D596DC3}"/>
              </a:ext>
            </a:extLst>
          </p:cNvPr>
          <p:cNvGrpSpPr/>
          <p:nvPr/>
        </p:nvGrpSpPr>
        <p:grpSpPr>
          <a:xfrm>
            <a:off x="751926" y="2702386"/>
            <a:ext cx="4435693" cy="4390255"/>
            <a:chOff x="338111" y="1288304"/>
            <a:chExt cx="5040560" cy="5150061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B4EB7987-185E-2F90-FE8D-D70756C500AC}"/>
                </a:ext>
              </a:extLst>
            </p:cNvPr>
            <p:cNvSpPr/>
            <p:nvPr/>
          </p:nvSpPr>
          <p:spPr>
            <a:xfrm>
              <a:off x="338111" y="1288304"/>
              <a:ext cx="5040560" cy="512872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FB396585-F516-BBFB-2C24-142F3AC1F1F0}"/>
                </a:ext>
              </a:extLst>
            </p:cNvPr>
            <p:cNvSpPr/>
            <p:nvPr/>
          </p:nvSpPr>
          <p:spPr>
            <a:xfrm>
              <a:off x="1158394" y="2586085"/>
              <a:ext cx="3627087" cy="38522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7CB31574-4069-29BA-9FFA-A17C52455D20}"/>
                </a:ext>
              </a:extLst>
            </p:cNvPr>
            <p:cNvSpPr/>
            <p:nvPr/>
          </p:nvSpPr>
          <p:spPr>
            <a:xfrm>
              <a:off x="1912100" y="4185122"/>
              <a:ext cx="2214511" cy="225324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75301A7-3C93-BFB4-B7F7-17EFB0A12DEB}"/>
              </a:ext>
            </a:extLst>
          </p:cNvPr>
          <p:cNvSpPr txBox="1"/>
          <p:nvPr/>
        </p:nvSpPr>
        <p:spPr>
          <a:xfrm>
            <a:off x="1860848" y="5525773"/>
            <a:ext cx="2392559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pPr algn="ctr"/>
            <a:r>
              <a:rPr lang="en-US" altLang="zh-TW" sz="19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SOM</a:t>
            </a:r>
            <a:r>
              <a:rPr lang="zh-TW" altLang="en-US" sz="19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98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9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我可以拿到的市場份額有多大</a:t>
            </a:r>
            <a:r>
              <a:rPr lang="en-US" altLang="zh-TW" sz="19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98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95A30D3-1429-97C1-E628-C13516F7C100}"/>
              </a:ext>
            </a:extLst>
          </p:cNvPr>
          <p:cNvSpPr txBox="1"/>
          <p:nvPr/>
        </p:nvSpPr>
        <p:spPr>
          <a:xfrm>
            <a:off x="1544013" y="2917620"/>
            <a:ext cx="277230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98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TAM </a:t>
            </a:r>
          </a:p>
          <a:p>
            <a:pPr algn="ctr"/>
            <a:r>
              <a:rPr lang="zh-TW" altLang="en-US" sz="198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整個市場有多大</a:t>
            </a:r>
            <a:endParaRPr lang="en-US" altLang="zh-TW" sz="198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7402228-1719-EAE0-FD5C-7C8F2DCC502E}"/>
              </a:ext>
            </a:extLst>
          </p:cNvPr>
          <p:cNvSpPr txBox="1"/>
          <p:nvPr/>
        </p:nvSpPr>
        <p:spPr>
          <a:xfrm>
            <a:off x="1385595" y="4203036"/>
            <a:ext cx="3139646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98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SAM</a:t>
            </a:r>
            <a:r>
              <a:rPr lang="zh-TW" altLang="en-US" sz="198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98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98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我可以賣的市場有多大</a:t>
            </a:r>
            <a:endParaRPr lang="en-US" altLang="zh-TW" sz="198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1E285D45-774A-DC3C-1217-0BA95D0EB8F6}"/>
              </a:ext>
            </a:extLst>
          </p:cNvPr>
          <p:cNvSpPr txBox="1"/>
          <p:nvPr/>
        </p:nvSpPr>
        <p:spPr>
          <a:xfrm>
            <a:off x="237068" y="1356135"/>
            <a:ext cx="9584265" cy="363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◎請描述產品的潛在市場規模，必要時可善用以下圖示及內容。</a:t>
            </a:r>
            <a:endParaRPr lang="en-US" altLang="zh-TW" sz="1760" b="1" dirty="0">
              <a:solidFill>
                <a:schemeClr val="accent1"/>
              </a:solidFill>
              <a:latin typeface="標楷體"/>
              <a:ea typeface="標楷體"/>
              <a:cs typeface="Arial" pitchFamily="34" charset="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A341A74-6835-EEBF-E11D-7E756F78460E}"/>
              </a:ext>
            </a:extLst>
          </p:cNvPr>
          <p:cNvGrpSpPr/>
          <p:nvPr/>
        </p:nvGrpSpPr>
        <p:grpSpPr>
          <a:xfrm>
            <a:off x="5742079" y="2169290"/>
            <a:ext cx="3564396" cy="1358696"/>
            <a:chOff x="467539" y="2276872"/>
            <a:chExt cx="8352933" cy="1235178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937E059-20B3-A155-2371-213277DA8058}"/>
                </a:ext>
              </a:extLst>
            </p:cNvPr>
            <p:cNvSpPr/>
            <p:nvPr/>
          </p:nvSpPr>
          <p:spPr>
            <a:xfrm>
              <a:off x="467544" y="2597650"/>
              <a:ext cx="8352928" cy="914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/>
            </a:p>
          </p:txBody>
        </p:sp>
        <p:sp>
          <p:nvSpPr>
            <p:cNvPr id="20" name="箭號: 五邊形 19">
              <a:extLst>
                <a:ext uri="{FF2B5EF4-FFF2-40B4-BE49-F238E27FC236}">
                  <a16:creationId xmlns:a16="http://schemas.microsoft.com/office/drawing/2014/main" id="{9E63758F-DE2A-6A13-25C0-B1124E1A3E26}"/>
                </a:ext>
              </a:extLst>
            </p:cNvPr>
            <p:cNvSpPr/>
            <p:nvPr/>
          </p:nvSpPr>
          <p:spPr>
            <a:xfrm>
              <a:off x="467539" y="2276872"/>
              <a:ext cx="2440641" cy="484632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/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FA1823F8-2740-606A-84B0-A93BA8FA34ED}"/>
              </a:ext>
            </a:extLst>
          </p:cNvPr>
          <p:cNvGrpSpPr/>
          <p:nvPr/>
        </p:nvGrpSpPr>
        <p:grpSpPr>
          <a:xfrm>
            <a:off x="5773739" y="3808701"/>
            <a:ext cx="3564396" cy="1358696"/>
            <a:chOff x="467539" y="2276872"/>
            <a:chExt cx="8504001" cy="123517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4D4A276-C0F1-8B72-E07F-1207F084DA88}"/>
                </a:ext>
              </a:extLst>
            </p:cNvPr>
            <p:cNvSpPr/>
            <p:nvPr/>
          </p:nvSpPr>
          <p:spPr>
            <a:xfrm>
              <a:off x="467544" y="2597650"/>
              <a:ext cx="8503996" cy="914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/>
            </a:p>
          </p:txBody>
        </p:sp>
        <p:sp>
          <p:nvSpPr>
            <p:cNvPr id="26" name="箭號: 五邊形 25">
              <a:extLst>
                <a:ext uri="{FF2B5EF4-FFF2-40B4-BE49-F238E27FC236}">
                  <a16:creationId xmlns:a16="http://schemas.microsoft.com/office/drawing/2014/main" id="{BAD8E70C-35EF-408A-418B-15E2ADA32DC2}"/>
                </a:ext>
              </a:extLst>
            </p:cNvPr>
            <p:cNvSpPr/>
            <p:nvPr/>
          </p:nvSpPr>
          <p:spPr>
            <a:xfrm>
              <a:off x="467539" y="2276872"/>
              <a:ext cx="2440641" cy="484632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58D31A48-3CD2-4053-16C2-45DDA85FBB53}"/>
              </a:ext>
            </a:extLst>
          </p:cNvPr>
          <p:cNvGrpSpPr/>
          <p:nvPr/>
        </p:nvGrpSpPr>
        <p:grpSpPr>
          <a:xfrm>
            <a:off x="5773741" y="5574491"/>
            <a:ext cx="3564396" cy="1358696"/>
            <a:chOff x="467539" y="2276872"/>
            <a:chExt cx="8504001" cy="1235178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9E6BE17-02D6-4B52-04E1-44D882DA5003}"/>
                </a:ext>
              </a:extLst>
            </p:cNvPr>
            <p:cNvSpPr/>
            <p:nvPr/>
          </p:nvSpPr>
          <p:spPr>
            <a:xfrm>
              <a:off x="467544" y="2597650"/>
              <a:ext cx="8503996" cy="914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/>
            </a:p>
          </p:txBody>
        </p:sp>
        <p:sp>
          <p:nvSpPr>
            <p:cNvPr id="29" name="箭號: 五邊形 28">
              <a:extLst>
                <a:ext uri="{FF2B5EF4-FFF2-40B4-BE49-F238E27FC236}">
                  <a16:creationId xmlns:a16="http://schemas.microsoft.com/office/drawing/2014/main" id="{492F3B3F-CDF2-1A3B-C0A2-0740DDF57A71}"/>
                </a:ext>
              </a:extLst>
            </p:cNvPr>
            <p:cNvSpPr/>
            <p:nvPr/>
          </p:nvSpPr>
          <p:spPr>
            <a:xfrm>
              <a:off x="467539" y="2276872"/>
              <a:ext cx="2440641" cy="484632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/>
            </a:p>
          </p:txBody>
        </p:sp>
      </p:grpSp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5ECCECE1-0EE6-CC98-0C28-736DF246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10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37EFC51-5339-2CC9-7097-0490151BCFCE}"/>
              </a:ext>
            </a:extLst>
          </p:cNvPr>
          <p:cNvSpPr txBox="1"/>
          <p:nvPr/>
        </p:nvSpPr>
        <p:spPr>
          <a:xfrm>
            <a:off x="5189788" y="2267719"/>
            <a:ext cx="1861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TAM 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013E93F-2E5C-C20D-CA0D-014B00738F53}"/>
              </a:ext>
            </a:extLst>
          </p:cNvPr>
          <p:cNvSpPr txBox="1"/>
          <p:nvPr/>
        </p:nvSpPr>
        <p:spPr>
          <a:xfrm>
            <a:off x="5494072" y="3890582"/>
            <a:ext cx="1305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SAM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1CD402E-AC95-B72E-47DD-55F75DC7C201}"/>
              </a:ext>
            </a:extLst>
          </p:cNvPr>
          <p:cNvSpPr txBox="1"/>
          <p:nvPr/>
        </p:nvSpPr>
        <p:spPr>
          <a:xfrm>
            <a:off x="3632379" y="5641847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SOM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82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E8EF85A-4C17-F476-BF61-775D0740B8C9}"/>
              </a:ext>
            </a:extLst>
          </p:cNvPr>
          <p:cNvSpPr txBox="1">
            <a:spLocks/>
          </p:cNvSpPr>
          <p:nvPr/>
        </p:nvSpPr>
        <p:spPr>
          <a:xfrm>
            <a:off x="0" y="7425"/>
            <a:ext cx="10058400" cy="10058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目標客戶與推廣策略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1E285D45-774A-DC3C-1217-0BA95D0EB8F6}"/>
              </a:ext>
            </a:extLst>
          </p:cNvPr>
          <p:cNvSpPr txBox="1"/>
          <p:nvPr/>
        </p:nvSpPr>
        <p:spPr>
          <a:xfrm>
            <a:off x="237068" y="1076059"/>
            <a:ext cx="95842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◎請描述產品的目標客群，如何接觸目標客群，主要的營運模式與市場進入或產品推廣策略。</a:t>
            </a:r>
            <a:endParaRPr lang="en-US" altLang="zh-TW" b="1" dirty="0">
              <a:solidFill>
                <a:schemeClr val="accent1"/>
              </a:solidFill>
              <a:latin typeface="標楷體"/>
              <a:ea typeface="標楷體"/>
              <a:cs typeface="Arial" pitchFamily="34" charset="0"/>
            </a:endParaRPr>
          </a:p>
          <a:p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或者透過和</a:t>
            </a:r>
            <a:r>
              <a:rPr lang="en-US" altLang="zh-TW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SI/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經銷代理商怎麼分工合作或整合，創造利潤；可運用下圖行銷策略</a:t>
            </a:r>
            <a:r>
              <a:rPr lang="en-US" altLang="zh-TW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(4p)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作為思維起點，再依照公司的目標，自行延伸。</a:t>
            </a:r>
            <a:endParaRPr lang="en-US" altLang="zh-TW" b="1" dirty="0">
              <a:solidFill>
                <a:schemeClr val="accent1"/>
              </a:solidFill>
              <a:latin typeface="標楷體"/>
              <a:ea typeface="標楷體"/>
              <a:cs typeface="Arial" pitchFamily="34" charset="0"/>
            </a:endParaRPr>
          </a:p>
        </p:txBody>
      </p:sp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5EBE2757-7B36-6E47-2D19-7C9F2D14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11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3B5700D-251F-651D-5127-D4D5FAF08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60" b="12256"/>
          <a:stretch/>
        </p:blipFill>
        <p:spPr>
          <a:xfrm>
            <a:off x="769606" y="2937085"/>
            <a:ext cx="7957503" cy="33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>
            <a:extLst>
              <a:ext uri="{FF2B5EF4-FFF2-40B4-BE49-F238E27FC236}">
                <a16:creationId xmlns:a16="http://schemas.microsoft.com/office/drawing/2014/main" id="{FF3237A8-1DE1-631E-2601-B46265F08DBD}"/>
              </a:ext>
            </a:extLst>
          </p:cNvPr>
          <p:cNvSpPr txBox="1">
            <a:spLocks/>
          </p:cNvSpPr>
          <p:nvPr/>
        </p:nvSpPr>
        <p:spPr>
          <a:xfrm>
            <a:off x="0" y="7425"/>
            <a:ext cx="10058400" cy="10058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競爭者比較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07BDD31-45A9-4A14-F9C7-7B84A95F92AB}"/>
              </a:ext>
            </a:extLst>
          </p:cNvPr>
          <p:cNvSpPr/>
          <p:nvPr/>
        </p:nvSpPr>
        <p:spPr>
          <a:xfrm>
            <a:off x="275142" y="1224810"/>
            <a:ext cx="934663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◎摘要說明公司技術</a:t>
            </a:r>
            <a:r>
              <a:rPr lang="en-US" altLang="zh-TW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/</a:t>
            </a:r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產品，並與競爭者進行差異分析說明</a:t>
            </a:r>
            <a:r>
              <a:rPr lang="en-US" altLang="zh-TW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(</a:t>
            </a:r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如技術價勢性、成本優勢性、市場發展性</a:t>
            </a:r>
            <a:r>
              <a:rPr lang="en-US" altLang="zh-TW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…</a:t>
            </a:r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等</a:t>
            </a:r>
            <a:r>
              <a:rPr lang="en-US" altLang="zh-TW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)</a:t>
            </a:r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，如公司為新興技術</a:t>
            </a:r>
            <a:r>
              <a:rPr lang="en-US" altLang="zh-TW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/</a:t>
            </a:r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產品，建議需特別說明其技術</a:t>
            </a:r>
            <a:r>
              <a:rPr lang="en-US" altLang="zh-TW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/</a:t>
            </a:r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產品價值、市場需求等。</a:t>
            </a:r>
            <a:endParaRPr lang="en-US" altLang="zh-TW" sz="1760" b="1" dirty="0">
              <a:solidFill>
                <a:schemeClr val="accent1"/>
              </a:solidFill>
              <a:latin typeface="標楷體"/>
              <a:ea typeface="標楷體"/>
              <a:cs typeface="Arial" pitchFamily="34" charset="0"/>
            </a:endParaRPr>
          </a:p>
          <a:p>
            <a:r>
              <a:rPr lang="zh-TW" altLang="en-US" sz="1760" b="1" dirty="0">
                <a:solidFill>
                  <a:srgbClr val="FF0000"/>
                </a:solidFill>
                <a:latin typeface="標楷體"/>
                <a:ea typeface="標楷體"/>
                <a:cs typeface="Arial" pitchFamily="34" charset="0"/>
              </a:rPr>
              <a:t>建議以表格呈現與競爭者各項目之比較。</a:t>
            </a:r>
            <a:endParaRPr lang="en-US" altLang="zh-TW" sz="1760" b="1" dirty="0">
              <a:solidFill>
                <a:srgbClr val="FF0000"/>
              </a:solidFill>
              <a:latin typeface="標楷體"/>
              <a:ea typeface="標楷體"/>
              <a:cs typeface="Arial" pitchFamily="34" charset="0"/>
            </a:endParaRPr>
          </a:p>
        </p:txBody>
      </p:sp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183B94EC-CFF6-68CA-D1C1-7887AAA4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146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0" y="7425"/>
            <a:ext cx="10058400" cy="10058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代表性客戶與實績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490D54D9-55DA-481B-B13E-D2348E6382B1}"/>
              </a:ext>
            </a:extLst>
          </p:cNvPr>
          <p:cNvSpPr txBox="1"/>
          <p:nvPr/>
        </p:nvSpPr>
        <p:spPr>
          <a:xfrm>
            <a:off x="482838" y="1098354"/>
            <a:ext cx="87921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defRPr>
            </a:lvl1pPr>
          </a:lstStyle>
          <a:p>
            <a:r>
              <a:rPr lang="zh-TW" altLang="en-US" dirty="0"/>
              <a:t>◎主要客戶開發及進展？</a:t>
            </a:r>
            <a:r>
              <a:rPr lang="en-US" altLang="zh-TW" dirty="0"/>
              <a:t>(</a:t>
            </a:r>
            <a:r>
              <a:rPr lang="zh-TW" altLang="en-US" dirty="0"/>
              <a:t>如：前五大客戶與銷售數量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◎目前公司已有的銷售策略及進展？</a:t>
            </a:r>
            <a:r>
              <a:rPr lang="en-US" altLang="zh-TW" dirty="0"/>
              <a:t>(</a:t>
            </a:r>
            <a:r>
              <a:rPr lang="zh-TW" altLang="en-US" dirty="0"/>
              <a:t>如找尋合作夥伴，簽訂銷售契約等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◎以下為參考示意圖內容。</a:t>
            </a:r>
            <a:endParaRPr lang="en-US" altLang="zh-TW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8" y="4678288"/>
            <a:ext cx="4445713" cy="26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15914"/>
            <a:ext cx="457983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AC3A95AE-5A17-5CC1-3A72-4C9CB3C9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681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646BB52-BA3A-704B-2CA8-D6C4D86BF206}"/>
              </a:ext>
            </a:extLst>
          </p:cNvPr>
          <p:cNvSpPr txBox="1">
            <a:spLocks/>
          </p:cNvSpPr>
          <p:nvPr/>
        </p:nvSpPr>
        <p:spPr>
          <a:xfrm>
            <a:off x="0" y="-63160"/>
            <a:ext cx="10058400" cy="10058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未來發展目標與藍圖</a:t>
            </a:r>
            <a:endParaRPr lang="en-US" altLang="zh-TW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投影片編號版面配置區 3">
            <a:extLst>
              <a:ext uri="{FF2B5EF4-FFF2-40B4-BE49-F238E27FC236}">
                <a16:creationId xmlns:a16="http://schemas.microsoft.com/office/drawing/2014/main" id="{CE4168CE-11EE-4087-CBFC-845B4F34671C}"/>
              </a:ext>
            </a:extLst>
          </p:cNvPr>
          <p:cNvSpPr txBox="1">
            <a:spLocks/>
          </p:cNvSpPr>
          <p:nvPr/>
        </p:nvSpPr>
        <p:spPr>
          <a:xfrm>
            <a:off x="7627620" y="7340283"/>
            <a:ext cx="2346960" cy="401638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defPPr>
              <a:defRPr lang="zh-TW"/>
            </a:defPPr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37E495-C44C-4B56-9FA1-E0A4E48B5B29}" type="slidenum">
              <a:rPr lang="zh-TW" altLang="en-US" sz="990">
                <a:solidFill>
                  <a:schemeClr val="tx1"/>
                </a:solidFill>
              </a:rPr>
              <a:pPr/>
              <a:t>14</a:t>
            </a:fld>
            <a:endParaRPr lang="zh-TW" altLang="en-US" sz="99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40B02DC-3E51-CC78-4215-A93A14CECFE6}"/>
              </a:ext>
            </a:extLst>
          </p:cNvPr>
          <p:cNvSpPr/>
          <p:nvPr/>
        </p:nvSpPr>
        <p:spPr>
          <a:xfrm>
            <a:off x="201811" y="1421934"/>
            <a:ext cx="9584265" cy="10064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198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◎請說明未來三</a:t>
            </a:r>
            <a:r>
              <a:rPr lang="en-US" altLang="zh-TW" sz="198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~</a:t>
            </a:r>
            <a:r>
              <a:rPr lang="zh-TW" altLang="en-US" sz="198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五年技術與產品發展藍圖之下，其各階段或每年要達成的</a:t>
            </a:r>
            <a:r>
              <a:rPr lang="en-US" altLang="zh-TW" sz="198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Milestone</a:t>
            </a:r>
            <a:r>
              <a:rPr lang="zh-TW" altLang="en-US" sz="198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，其技術之開發應與產品發展及市場拓展相呼應，若本頁不敷使用，可自行增加頁面說明。</a:t>
            </a:r>
          </a:p>
        </p:txBody>
      </p:sp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BCB9FFE1-CCEB-05AC-B287-48FEAFFAC294}"/>
              </a:ext>
            </a:extLst>
          </p:cNvPr>
          <p:cNvSpPr txBox="1">
            <a:spLocks/>
          </p:cNvSpPr>
          <p:nvPr/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37E495-C44C-4B56-9FA1-E0A4E48B5B29}" type="slidenum">
              <a:rPr lang="en-US" altLang="zh-TW" smtClean="0"/>
              <a:pPr algn="r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461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8027924" y="1322405"/>
            <a:ext cx="15648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59146"/>
              </p:ext>
            </p:extLst>
          </p:nvPr>
        </p:nvGraphicFramePr>
        <p:xfrm>
          <a:off x="364312" y="1767066"/>
          <a:ext cx="9254466" cy="54430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7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325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115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116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117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營業收入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營業成本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營業毛利</a:t>
                      </a:r>
                      <a:r>
                        <a:rPr lang="en-US" altLang="zh-TW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毛利率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營業費用</a:t>
                      </a: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營業利益</a:t>
                      </a:r>
                      <a:r>
                        <a:rPr lang="en-US" altLang="zh-TW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利益率</a:t>
                      </a: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業外收入及支出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2055072221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所得稅費用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296365170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稅後淨利</a:t>
                      </a:r>
                      <a:r>
                        <a:rPr lang="en-US" altLang="zh-TW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淨利率</a:t>
                      </a: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每股盈餘</a:t>
                      </a: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605490026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每股淨值</a:t>
                      </a: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704233360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股本</a:t>
                      </a: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397205250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股價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本益比</a:t>
                      </a:r>
                      <a:r>
                        <a:rPr lang="en-US" altLang="zh-TW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倍</a:t>
                      </a:r>
                      <a:r>
                        <a:rPr lang="en-US" altLang="zh-TW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員工人數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員工認股權比重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2721607698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0" y="7425"/>
            <a:ext cx="10058400" cy="10058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財務預估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2A1086C-BE0B-4CA0-AB75-C19520EFAFC5}"/>
              </a:ext>
            </a:extLst>
          </p:cNvPr>
          <p:cNvSpPr/>
          <p:nvPr/>
        </p:nvSpPr>
        <p:spPr>
          <a:xfrm>
            <a:off x="364312" y="1067000"/>
            <a:ext cx="95842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◎請說明未來</a:t>
            </a:r>
            <a:r>
              <a:rPr lang="zh-TW" altLang="en-US" b="1" dirty="0">
                <a:solidFill>
                  <a:srgbClr val="FF0000"/>
                </a:solidFill>
                <a:latin typeface="標楷體"/>
                <a:ea typeface="標楷體"/>
                <a:cs typeface="Arial" pitchFamily="34" charset="0"/>
              </a:rPr>
              <a:t>三</a:t>
            </a:r>
            <a:r>
              <a:rPr lang="en-US" altLang="zh-TW" b="1" dirty="0">
                <a:solidFill>
                  <a:srgbClr val="FF0000"/>
                </a:solidFill>
                <a:latin typeface="標楷體"/>
                <a:ea typeface="標楷體"/>
                <a:cs typeface="Arial" pitchFamily="34" charset="0"/>
              </a:rPr>
              <a:t>~</a:t>
            </a:r>
            <a:r>
              <a:rPr lang="zh-TW" altLang="en-US" b="1" dirty="0">
                <a:solidFill>
                  <a:srgbClr val="FF0000"/>
                </a:solidFill>
                <a:latin typeface="標楷體"/>
                <a:ea typeface="標楷體"/>
                <a:cs typeface="Arial" pitchFamily="34" charset="0"/>
              </a:rPr>
              <a:t>五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年的財務預測，若有上市櫃規劃，請再補充說明。</a:t>
            </a:r>
            <a:endParaRPr lang="en-US" altLang="zh-TW" b="1" dirty="0">
              <a:solidFill>
                <a:schemeClr val="accent1"/>
              </a:solidFill>
              <a:latin typeface="標楷體"/>
              <a:ea typeface="標楷體"/>
              <a:cs typeface="Arial" pitchFamily="34" charset="0"/>
            </a:endParaRPr>
          </a:p>
          <a:p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◎並請說明未來投資後的出場機制</a:t>
            </a:r>
          </a:p>
        </p:txBody>
      </p:sp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7F2E4B12-5919-2266-614A-F595A00A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315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7897295" y="2036711"/>
            <a:ext cx="15648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28452"/>
              </p:ext>
            </p:extLst>
          </p:nvPr>
        </p:nvGraphicFramePr>
        <p:xfrm>
          <a:off x="338309" y="2403637"/>
          <a:ext cx="9254466" cy="19687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7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3257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113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114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115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116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117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77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 marL="4575" marR="4575" marT="457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617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（營收項目</a:t>
                      </a:r>
                      <a:r>
                        <a:rPr lang="en-US" altLang="zh-TW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）</a:t>
                      </a:r>
                      <a:endParaRPr lang="zh-TW" altLang="en-US" sz="18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（營收項目</a:t>
                      </a:r>
                      <a:r>
                        <a:rPr lang="en-US" altLang="zh-TW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）</a:t>
                      </a:r>
                      <a:endParaRPr lang="zh-TW" altLang="en-US" sz="18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（營收項目</a:t>
                      </a:r>
                      <a:r>
                        <a:rPr lang="en-US" altLang="zh-TW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）</a:t>
                      </a:r>
                      <a:endParaRPr lang="zh-TW" altLang="en-US" sz="18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營收總額</a:t>
                      </a: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0" y="7425"/>
            <a:ext cx="10058400" cy="10058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財務預估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營收項目分析、接單情形</a:t>
            </a:r>
            <a:endParaRPr lang="en-US" altLang="zh-TW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2A1086C-BE0B-4CA0-AB75-C19520EFAFC5}"/>
              </a:ext>
            </a:extLst>
          </p:cNvPr>
          <p:cNvSpPr/>
          <p:nvPr/>
        </p:nvSpPr>
        <p:spPr>
          <a:xfrm>
            <a:off x="364312" y="1555041"/>
            <a:ext cx="92544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 依照產品別、訂單別、產業別或地區別分析營收之組成比例，並且說明營運模式的運作如何在日後放大營收之成長。</a:t>
            </a:r>
          </a:p>
        </p:txBody>
      </p:sp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7F2E4B12-5919-2266-614A-F595A00A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4851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-8359"/>
            <a:ext cx="10058400" cy="1005840"/>
          </a:xfrm>
          <a:prstGeom prst="rect">
            <a:avLst/>
          </a:prstGeom>
          <a:solidFill>
            <a:srgbClr val="617483"/>
          </a:solidFill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財務預估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</a:p>
        </p:txBody>
      </p:sp>
      <p:sp>
        <p:nvSpPr>
          <p:cNvPr id="2" name="矩形 1"/>
          <p:cNvSpPr/>
          <p:nvPr/>
        </p:nvSpPr>
        <p:spPr>
          <a:xfrm>
            <a:off x="276672" y="1172021"/>
            <a:ext cx="4729180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98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◎現金流量表</a:t>
            </a:r>
            <a:r>
              <a:rPr lang="en-US" altLang="zh-TW" sz="198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(</a:t>
            </a:r>
            <a:r>
              <a:rPr lang="zh-TW" altLang="en-US" sz="198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應與銷售預測及成本相符</a:t>
            </a:r>
            <a:r>
              <a:rPr lang="en-US" altLang="zh-TW" sz="1980" dirty="0">
                <a:latin typeface="+mn-ea"/>
              </a:rPr>
              <a:t>)</a:t>
            </a:r>
            <a:endParaRPr lang="en-US" altLang="zh-TW" sz="1980" b="1" dirty="0">
              <a:solidFill>
                <a:schemeClr val="accent1"/>
              </a:solidFill>
              <a:latin typeface="標楷體"/>
              <a:ea typeface="標楷體"/>
              <a:cs typeface="Arial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42546"/>
              </p:ext>
            </p:extLst>
          </p:nvPr>
        </p:nvGraphicFramePr>
        <p:xfrm>
          <a:off x="380962" y="1629077"/>
          <a:ext cx="9151383" cy="536337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3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658">
                  <a:extLst>
                    <a:ext uri="{9D8B030D-6E8A-4147-A177-3AD203B41FA5}">
                      <a16:colId xmlns:a16="http://schemas.microsoft.com/office/drawing/2014/main" val="1533084225"/>
                    </a:ext>
                  </a:extLst>
                </a:gridCol>
                <a:gridCol w="1235658">
                  <a:extLst>
                    <a:ext uri="{9D8B030D-6E8A-4147-A177-3AD203B41FA5}">
                      <a16:colId xmlns:a16="http://schemas.microsoft.com/office/drawing/2014/main" val="1591802895"/>
                    </a:ext>
                  </a:extLst>
                </a:gridCol>
              </a:tblGrid>
              <a:tr h="6141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113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114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115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116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117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營業活動之現金流入</a:t>
                      </a:r>
                      <a:r>
                        <a:rPr lang="en-US" altLang="zh-TW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出</a:t>
                      </a:r>
                      <a:r>
                        <a:rPr lang="en-US" altLang="zh-TW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en-US" sz="18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投資活動之現金流入</a:t>
                      </a:r>
                      <a:r>
                        <a:rPr lang="en-US" altLang="zh-TW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出</a:t>
                      </a:r>
                      <a:r>
                        <a:rPr lang="en-US" altLang="zh-TW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en-US" sz="18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融資活動之現金流入</a:t>
                      </a:r>
                      <a:r>
                        <a:rPr lang="en-US" altLang="zh-TW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出</a:t>
                      </a:r>
                      <a:r>
                        <a:rPr lang="en-US" altLang="zh-TW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en-US" sz="18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現金及約當現金增加</a:t>
                      </a:r>
                      <a:r>
                        <a:rPr lang="en-US" altLang="zh-TW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減少</a:t>
                      </a:r>
                      <a:r>
                        <a:rPr lang="en-US" altLang="zh-TW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r>
                        <a:rPr lang="zh-TW" altLang="en-US" sz="18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數</a:t>
                      </a:r>
                      <a:endParaRPr lang="en-US" sz="18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期初現金及約當現金餘額</a:t>
                      </a: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210002436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期末現金及約當現金餘額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7979252" y="1290523"/>
            <a:ext cx="15648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455A8201-CB6C-5B36-D63A-CF013A16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460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3"/>
          <p:cNvSpPr txBox="1">
            <a:spLocks/>
          </p:cNvSpPr>
          <p:nvPr/>
        </p:nvSpPr>
        <p:spPr>
          <a:xfrm>
            <a:off x="191813" y="1202792"/>
            <a:ext cx="977646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defRPr>
            </a:lvl1pPr>
          </a:lstStyle>
          <a:p>
            <a:pPr marL="285750" indent="-285750">
              <a:buFont typeface="標楷體" panose="03000509000000000000" pitchFamily="65" charset="-120"/>
              <a:buChar char="◎"/>
            </a:pPr>
            <a:r>
              <a:rPr lang="zh-TW" altLang="en-US" sz="1200" dirty="0"/>
              <a:t>敘述經營團隊與大股東</a:t>
            </a:r>
            <a:r>
              <a:rPr lang="en-US" altLang="zh-TW" sz="1200" dirty="0"/>
              <a:t>(</a:t>
            </a:r>
            <a:r>
              <a:rPr lang="zh-TW" altLang="en-US" sz="1200" dirty="0"/>
              <a:t>有董監事席次或持股大於</a:t>
            </a:r>
            <a:r>
              <a:rPr lang="en-US" altLang="zh-TW" sz="1200" dirty="0"/>
              <a:t>20%)</a:t>
            </a:r>
            <a:r>
              <a:rPr lang="zh-TW" altLang="en-US" sz="1200" dirty="0"/>
              <a:t>之股權結構，以及本輪增資後股東持股比例及董監席次之股權規劃</a:t>
            </a:r>
            <a:endParaRPr lang="en-US" altLang="zh-TW" sz="1200" dirty="0"/>
          </a:p>
          <a:p>
            <a:pPr marL="285750" indent="-285750">
              <a:buFont typeface="標楷體" panose="03000509000000000000" pitchFamily="65" charset="-120"/>
              <a:buChar char="◎"/>
            </a:pPr>
            <a:r>
              <a:rPr lang="zh-TW" altLang="en-US" sz="1200" dirty="0"/>
              <a:t>其他說明</a:t>
            </a:r>
            <a:r>
              <a:rPr lang="en-US" altLang="zh-TW" sz="1200" dirty="0"/>
              <a:t>(</a:t>
            </a:r>
            <a:r>
              <a:rPr lang="zh-TW" altLang="en-US" sz="1200" dirty="0"/>
              <a:t>若原股東不參與本次增資，請特別說明其原因</a:t>
            </a:r>
            <a:r>
              <a:rPr lang="en-US" altLang="zh-TW" sz="1200" dirty="0"/>
              <a:t>)(</a:t>
            </a:r>
            <a:r>
              <a:rPr lang="zh-TW" altLang="en-US" sz="1200" dirty="0"/>
              <a:t>如發行技術股</a:t>
            </a:r>
            <a:r>
              <a:rPr lang="en-US" altLang="zh-TW" sz="1200" dirty="0"/>
              <a:t>/</a:t>
            </a:r>
            <a:r>
              <a:rPr lang="zh-TW" altLang="en-US" sz="1200" dirty="0"/>
              <a:t>特別股需個別標註持有股數</a:t>
            </a:r>
            <a:r>
              <a:rPr lang="en-US" altLang="zh-TW" sz="1200" dirty="0"/>
              <a:t>)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-18687"/>
            <a:ext cx="10058400" cy="1005840"/>
          </a:xfrm>
          <a:prstGeom prst="rect">
            <a:avLst/>
          </a:prstGeom>
          <a:solidFill>
            <a:srgbClr val="617483"/>
          </a:solidFill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股權結構</a:t>
            </a:r>
            <a:endParaRPr lang="en-US" altLang="zh-TW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85845"/>
              </p:ext>
            </p:extLst>
          </p:nvPr>
        </p:nvGraphicFramePr>
        <p:xfrm>
          <a:off x="191813" y="1881637"/>
          <a:ext cx="9445092" cy="51977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318647851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740477684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12110156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8000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股東</a:t>
                      </a:r>
                      <a:endParaRPr lang="zh-TW" altLang="en-US" sz="16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00584" marR="100584" marT="50292" marB="5029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增資前</a:t>
                      </a:r>
                      <a:endParaRPr lang="zh-TW" altLang="en-US" sz="1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本輪增資</a:t>
                      </a:r>
                      <a:endParaRPr lang="en-US" altLang="zh-TW" sz="14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1748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748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增資後</a:t>
                      </a:r>
                      <a:endParaRPr lang="zh-TW" altLang="en-US" sz="1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增資後</a:t>
                      </a:r>
                      <a:endParaRPr lang="zh-TW" altLang="en-US" sz="1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00584" marR="100584" marT="50292" marB="50292" anchor="ctr"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持股身份</a:t>
                      </a:r>
                      <a:endParaRPr lang="zh-TW" altLang="en-US" sz="14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投入金額</a:t>
                      </a:r>
                      <a:endParaRPr lang="en-US" altLang="zh-TW" sz="14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股數</a:t>
                      </a:r>
                      <a:r>
                        <a:rPr lang="en-US" altLang="zh-TW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altLang="zh-TW" sz="1400" b="1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altLang="zh-TW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zh-TW" altLang="en-US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TW" altLang="en-US" sz="14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00584" marR="100584" marT="50292" marB="5029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持股比 </a:t>
                      </a:r>
                      <a:r>
                        <a:rPr lang="en-US" altLang="zh-TW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(%)</a:t>
                      </a:r>
                      <a:endParaRPr lang="zh-TW" altLang="en-US" sz="14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00584" marR="100584" marT="50292" marB="5029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endParaRPr lang="en-US" altLang="zh-TW" sz="16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股數</a:t>
                      </a:r>
                      <a:r>
                        <a:rPr lang="en-US" altLang="zh-TW" sz="16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(ii)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持有股數</a:t>
                      </a:r>
                      <a:br>
                        <a:rPr lang="en-US" altLang="zh-TW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400" b="1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i+ii</a:t>
                      </a:r>
                      <a:r>
                        <a:rPr lang="en-US" altLang="zh-TW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持股比 </a:t>
                      </a:r>
                      <a:endParaRPr lang="en-US" altLang="zh-TW" sz="14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(%)</a:t>
                      </a:r>
                      <a:endParaRPr lang="zh-TW" altLang="en-US" sz="14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董監席次</a:t>
                      </a:r>
                      <a:endParaRPr lang="zh-TW" altLang="en-US" sz="14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17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059956"/>
                  </a:ext>
                </a:extLst>
              </a:tr>
              <a:tr h="383978">
                <a:tc rowSpan="3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經營團隊</a:t>
                      </a: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董事長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78">
                <a:tc v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董事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978">
                <a:tc vMerge="1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董事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78">
                <a:tc gridSpan="2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大股東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董事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978">
                <a:tc gridSpan="2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大股東</a:t>
                      </a:r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10508"/>
                  </a:ext>
                </a:extLst>
              </a:tr>
              <a:tr h="383978">
                <a:tc gridSpan="2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其他股東及員工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978">
                <a:tc gridSpan="2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1" i="0" u="none" strike="noStrik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原股東合計</a:t>
                      </a:r>
                    </a:p>
                  </a:txBody>
                  <a:tcPr marL="6985" marR="6985" marT="6985" marB="0"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(I)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61919"/>
                  </a:ext>
                </a:extLst>
              </a:tr>
              <a:tr h="383978">
                <a:tc gridSpan="2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u="none" strike="noStrike" dirty="0">
                          <a:solidFill>
                            <a:schemeClr val="tx1"/>
                          </a:solidFill>
                        </a:rPr>
                        <a:t>新股東</a:t>
                      </a:r>
                      <a:r>
                        <a:rPr lang="en-US" altLang="zh-TW" sz="1400" b="0" u="none" strike="noStrike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978">
                <a:tc gridSpan="2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u="none" strike="noStrike" dirty="0">
                          <a:solidFill>
                            <a:schemeClr val="tx1"/>
                          </a:solidFill>
                        </a:rPr>
                        <a:t>新股東</a:t>
                      </a:r>
                      <a:r>
                        <a:rPr lang="en-US" altLang="zh-TW" sz="1400" b="0" u="none" strike="noStrike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911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本輪增資合計</a:t>
                      </a:r>
                    </a:p>
                  </a:txBody>
                  <a:tcPr marL="100584" marR="100584" marT="50292" marB="5029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(II)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21411"/>
                  </a:ext>
                </a:extLst>
              </a:tr>
              <a:tr h="383978">
                <a:tc gridSpan="8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增資後總計</a:t>
                      </a:r>
                      <a:endParaRPr lang="en-US" altLang="zh-TW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rgbClr val="6174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(I+II)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 anchor="ctr"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1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rgbClr val="617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endParaRPr kumimoji="1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rgbClr val="617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281CB800-81B1-E91E-F6D9-89087BCFCED7}"/>
              </a:ext>
            </a:extLst>
          </p:cNvPr>
          <p:cNvSpPr/>
          <p:nvPr/>
        </p:nvSpPr>
        <p:spPr>
          <a:xfrm>
            <a:off x="149441" y="5683127"/>
            <a:ext cx="9669124" cy="1377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CDAD03A1-6B6B-9B5B-ADBE-1FF8E4A5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18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384639" y="1535955"/>
            <a:ext cx="1252266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單位：元</a:t>
            </a:r>
            <a:r>
              <a:rPr lang="en-US" altLang="zh-TW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股</a:t>
            </a:r>
          </a:p>
        </p:txBody>
      </p:sp>
    </p:spTree>
    <p:extLst>
      <p:ext uri="{BB962C8B-B14F-4D97-AF65-F5344CB8AC3E}">
        <p14:creationId xmlns:p14="http://schemas.microsoft.com/office/powerpoint/2010/main" val="69456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E030B6DD-293D-43F9-8AA9-70C7A87F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372790" y="1087316"/>
            <a:ext cx="6685610" cy="6685610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704A2FF2-1739-4CD2-BEFA-CA2A2C44A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771498" y="2486025"/>
            <a:ext cx="5286902" cy="5286902"/>
          </a:xfrm>
          <a:prstGeom prst="rtTriangl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59E2610-7567-8A7C-BF7B-39F347C1A2D2}"/>
              </a:ext>
            </a:extLst>
          </p:cNvPr>
          <p:cNvSpPr/>
          <p:nvPr/>
        </p:nvSpPr>
        <p:spPr>
          <a:xfrm>
            <a:off x="0" y="0"/>
            <a:ext cx="2886419" cy="29827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9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可插入</a:t>
            </a:r>
            <a:endParaRPr lang="en-US" altLang="zh-TW" sz="19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9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en-US" altLang="zh-TW" sz="19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  <a:r>
              <a:rPr lang="zh-TW" altLang="en-US" sz="19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或圖片</a:t>
            </a:r>
          </a:p>
        </p:txBody>
      </p:sp>
      <p:sp>
        <p:nvSpPr>
          <p:cNvPr id="366" name="Google Shape;366;p30"/>
          <p:cNvSpPr txBox="1">
            <a:spLocks noGrp="1"/>
          </p:cNvSpPr>
          <p:nvPr>
            <p:ph type="ctrTitle"/>
          </p:nvPr>
        </p:nvSpPr>
        <p:spPr>
          <a:xfrm>
            <a:off x="3403785" y="2552329"/>
            <a:ext cx="4573800" cy="1082070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t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55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55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30"/>
          <p:cNvSpPr txBox="1">
            <a:spLocks noGrp="1"/>
          </p:cNvSpPr>
          <p:nvPr>
            <p:ph type="subTitle" idx="1"/>
          </p:nvPr>
        </p:nvSpPr>
        <p:spPr>
          <a:xfrm>
            <a:off x="342870" y="4018530"/>
            <a:ext cx="6121830" cy="501270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公司名稱</a:t>
            </a:r>
            <a:endParaRPr sz="4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SemiBold"/>
              <a:sym typeface="Montserrat SemiBold"/>
            </a:endParaRPr>
          </a:p>
        </p:txBody>
      </p:sp>
      <p:sp>
        <p:nvSpPr>
          <p:cNvPr id="368" name="Google Shape;368;p30"/>
          <p:cNvSpPr txBox="1">
            <a:spLocks/>
          </p:cNvSpPr>
          <p:nvPr/>
        </p:nvSpPr>
        <p:spPr>
          <a:xfrm>
            <a:off x="311166" y="5033108"/>
            <a:ext cx="6121830" cy="365970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t" anchorCtr="0">
            <a:noAutofit/>
          </a:bodyPr>
          <a:lstStyle>
            <a:defPPr>
              <a:defRPr lang="zh-TW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TW" sz="1600" kern="1200" spc="0">
                <a:solidFill>
                  <a:srgbClr val="D4D9DD"/>
                </a:solidFill>
                <a:latin typeface="+mn-cs"/>
                <a:ea typeface="+mn-ea"/>
                <a:cs typeface="+mn-cs" panose="020B0604020202020204" pitchFamily="34" charset="0"/>
              </a:defRPr>
            </a:lvl1pPr>
            <a:lvl2pPr marL="3771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65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75438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485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1315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50876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18859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2631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264033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0175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SzPts val="935"/>
            </a:pPr>
            <a:r>
              <a:rPr lang="en-US" altLang="zh-TW" sz="1436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name &amp; title</a:t>
            </a:r>
            <a:endParaRPr lang="en-US" sz="1436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0" name="Google Shape;370;p30"/>
          <p:cNvSpPr txBox="1">
            <a:spLocks/>
          </p:cNvSpPr>
          <p:nvPr/>
        </p:nvSpPr>
        <p:spPr>
          <a:xfrm>
            <a:off x="624639" y="5482898"/>
            <a:ext cx="5764440" cy="1134540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t" anchorCtr="0">
            <a:noAutofit/>
          </a:bodyPr>
          <a:lstStyle>
            <a:defPPr>
              <a:defRPr lang="zh-TW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TW" sz="1600" kern="1200" spc="0">
                <a:solidFill>
                  <a:srgbClr val="D4D9DD"/>
                </a:solidFill>
                <a:latin typeface="+mn-cs"/>
                <a:ea typeface="+mn-ea"/>
                <a:cs typeface="+mn-cs" panose="020B0604020202020204" pitchFamily="34" charset="0"/>
              </a:defRPr>
            </a:lvl1pPr>
            <a:lvl2pPr marL="3771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65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75438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485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1315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50876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18859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2631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264033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0175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sz="132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buSzPts val="935"/>
            </a:pPr>
            <a:r>
              <a:rPr lang="en-US" altLang="zh-TW" sz="1216" dirty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Address</a:t>
            </a:r>
            <a:endParaRPr lang="en-US" sz="1216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SzPts val="935"/>
            </a:pPr>
            <a:r>
              <a:rPr lang="en-US" altLang="zh-TW" sz="1216" dirty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Email</a:t>
            </a:r>
            <a:endParaRPr lang="en-US" sz="1216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SzPts val="935"/>
            </a:pPr>
            <a:r>
              <a:rPr lang="en-US" altLang="zh-TW" sz="1216" dirty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Phone Number</a:t>
            </a:r>
            <a:endParaRPr lang="en-US" sz="1216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1" name="Google Shape;371;p30"/>
          <p:cNvSpPr/>
          <p:nvPr/>
        </p:nvSpPr>
        <p:spPr>
          <a:xfrm>
            <a:off x="377066" y="5982219"/>
            <a:ext cx="203062" cy="130885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100568" tIns="100568" rIns="100568" bIns="100568" anchor="ctr" anchorCtr="0">
            <a:noAutofit/>
          </a:bodyPr>
          <a:lstStyle/>
          <a:p>
            <a:endParaRPr sz="1980"/>
          </a:p>
        </p:txBody>
      </p:sp>
      <p:grpSp>
        <p:nvGrpSpPr>
          <p:cNvPr id="372" name="Google Shape;372;p30"/>
          <p:cNvGrpSpPr/>
          <p:nvPr/>
        </p:nvGrpSpPr>
        <p:grpSpPr>
          <a:xfrm>
            <a:off x="389357" y="5568159"/>
            <a:ext cx="178485" cy="203083"/>
            <a:chOff x="1516475" y="238075"/>
            <a:chExt cx="424650" cy="483175"/>
          </a:xfrm>
          <a:solidFill>
            <a:srgbClr val="0070C0"/>
          </a:solidFill>
        </p:grpSpPr>
        <p:sp>
          <p:nvSpPr>
            <p:cNvPr id="373" name="Google Shape;373;p30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00568" tIns="100568" rIns="100568" bIns="100568" anchor="ctr" anchorCtr="0">
              <a:noAutofit/>
            </a:bodyPr>
            <a:lstStyle/>
            <a:p>
              <a:endParaRPr sz="1980" dirty="0"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00568" tIns="100568" rIns="100568" bIns="100568" anchor="ctr" anchorCtr="0">
              <a:noAutofit/>
            </a:bodyPr>
            <a:lstStyle/>
            <a:p>
              <a:endParaRPr sz="1980" dirty="0"/>
            </a:p>
          </p:txBody>
        </p:sp>
      </p:grpSp>
      <p:sp>
        <p:nvSpPr>
          <p:cNvPr id="375" name="Google Shape;375;p30"/>
          <p:cNvSpPr/>
          <p:nvPr/>
        </p:nvSpPr>
        <p:spPr>
          <a:xfrm>
            <a:off x="373052" y="6324244"/>
            <a:ext cx="211090" cy="203041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100568" tIns="100568" rIns="100568" bIns="100568" anchor="ctr" anchorCtr="0">
            <a:noAutofit/>
          </a:bodyPr>
          <a:lstStyle/>
          <a:p>
            <a:endParaRPr sz="1980"/>
          </a:p>
        </p:txBody>
      </p:sp>
      <p:cxnSp>
        <p:nvCxnSpPr>
          <p:cNvPr id="369" name="Google Shape;369;p30"/>
          <p:cNvCxnSpPr/>
          <p:nvPr/>
        </p:nvCxnSpPr>
        <p:spPr>
          <a:xfrm>
            <a:off x="2392007" y="3219810"/>
            <a:ext cx="607794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7461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A54E70C-FC04-5A90-11D8-CD88F4D3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02398DD-8A81-73FC-F8E9-A969BE00DADB}"/>
              </a:ext>
            </a:extLst>
          </p:cNvPr>
          <p:cNvSpPr txBox="1"/>
          <p:nvPr/>
        </p:nvSpPr>
        <p:spPr>
          <a:xfrm>
            <a:off x="4330080" y="573754"/>
            <a:ext cx="5404470" cy="662489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zh-TW"/>
            </a:defPPr>
            <a:lvl1pPr>
              <a:defRPr sz="28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增資金額與用途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公司基本資料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近三年營運狀況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公司沿革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團隊成員與背景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商品服務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核心優勢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專利佈局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產業位勢與市場定位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產業規模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目標客戶與推廣策略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競爭者比較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代表性客戶與實績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未來發展目標與藍圖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財務預估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300"/>
              </a:spcBef>
              <a:buAutoNum type="arabicPlain"/>
            </a:pPr>
            <a:r>
              <a:rPr lang="zh-TW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股權結構</a:t>
            </a:r>
            <a:endParaRPr lang="ko-KR" altLang="en-US" dirty="0">
              <a:solidFill>
                <a:schemeClr val="tx2"/>
              </a:solidFill>
              <a:latin typeface="微軟正黑體" panose="020B0604030504040204" pitchFamily="34" charset="-120"/>
            </a:endParaRPr>
          </a:p>
        </p:txBody>
      </p:sp>
      <p:cxnSp>
        <p:nvCxnSpPr>
          <p:cNvPr id="3" name="直線接點​​(S) 16">
            <a:extLst>
              <a:ext uri="{FF2B5EF4-FFF2-40B4-BE49-F238E27FC236}">
                <a16:creationId xmlns:a16="http://schemas.microsoft.com/office/drawing/2014/main" id="{C6503E76-8936-6862-5FBD-9491AA0C5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1188" y="2331720"/>
            <a:ext cx="23635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版面配置區 4">
            <a:extLst>
              <a:ext uri="{FF2B5EF4-FFF2-40B4-BE49-F238E27FC236}">
                <a16:creationId xmlns:a16="http://schemas.microsoft.com/office/drawing/2014/main" id="{3D217766-490E-D248-F1BE-243B4E1BA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24" r="-675"/>
          <a:stretch/>
        </p:blipFill>
        <p:spPr>
          <a:xfrm>
            <a:off x="678305" y="2876555"/>
            <a:ext cx="3244097" cy="43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9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7C263016-400F-A9CA-041A-DAA4F853B3F9}"/>
              </a:ext>
            </a:extLst>
          </p:cNvPr>
          <p:cNvSpPr/>
          <p:nvPr/>
        </p:nvSpPr>
        <p:spPr>
          <a:xfrm>
            <a:off x="4997178" y="1504153"/>
            <a:ext cx="5061222" cy="5478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id="{5EEF27FF-8A76-3E51-5097-6C8FEF6C3094}"/>
              </a:ext>
            </a:extLst>
          </p:cNvPr>
          <p:cNvGraphicFramePr>
            <a:graphicFrameLocks noGrp="1"/>
          </p:cNvGraphicFramePr>
          <p:nvPr>
            <p:ph type="pic" sz="quarter" idx="32"/>
            <p:extLst>
              <p:ext uri="{D42A27DB-BD31-4B8C-83A1-F6EECF244321}">
                <p14:modId xmlns:p14="http://schemas.microsoft.com/office/powerpoint/2010/main" val="2967357957"/>
              </p:ext>
            </p:extLst>
          </p:nvPr>
        </p:nvGraphicFramePr>
        <p:xfrm>
          <a:off x="5227315" y="2830098"/>
          <a:ext cx="4795513" cy="358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Google Shape;283;p26">
            <a:extLst>
              <a:ext uri="{FF2B5EF4-FFF2-40B4-BE49-F238E27FC236}">
                <a16:creationId xmlns:a16="http://schemas.microsoft.com/office/drawing/2014/main" id="{848C7463-8737-CF17-5AE6-F67B570C2ACD}"/>
              </a:ext>
            </a:extLst>
          </p:cNvPr>
          <p:cNvSpPr txBox="1">
            <a:spLocks/>
          </p:cNvSpPr>
          <p:nvPr/>
        </p:nvSpPr>
        <p:spPr>
          <a:xfrm>
            <a:off x="6733327" y="4216208"/>
            <a:ext cx="1921368" cy="7538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zh-TW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2,000</a:t>
            </a:r>
            <a:r>
              <a:rPr lang="zh-TW" altLang="en-US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萬</a:t>
            </a:r>
            <a:endParaRPr lang="zh-TW" altLang="en-US" sz="3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</p:txBody>
      </p:sp>
      <p:sp>
        <p:nvSpPr>
          <p:cNvPr id="12" name="Google Shape;284;p26">
            <a:extLst>
              <a:ext uri="{FF2B5EF4-FFF2-40B4-BE49-F238E27FC236}">
                <a16:creationId xmlns:a16="http://schemas.microsoft.com/office/drawing/2014/main" id="{4BCC3A5A-41E5-9344-D971-CD5624DB74A0}"/>
              </a:ext>
            </a:extLst>
          </p:cNvPr>
          <p:cNvSpPr txBox="1">
            <a:spLocks/>
          </p:cNvSpPr>
          <p:nvPr/>
        </p:nvSpPr>
        <p:spPr>
          <a:xfrm>
            <a:off x="6658844" y="3777036"/>
            <a:ext cx="1360921" cy="26734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zh-TW" sz="1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NTD</a:t>
            </a:r>
            <a:endParaRPr lang="en-US" sz="18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BA600D36-DCE0-26EB-C528-BE0300A1198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zh-TW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2400" b="0" kern="1200">
                <a:solidFill>
                  <a:schemeClr val="bg1"/>
                </a:solidFill>
                <a:latin typeface="+mj-cs"/>
                <a:ea typeface="+mn-ea"/>
                <a:cs typeface="+mj-cs"/>
              </a:defRPr>
            </a:lvl1pPr>
          </a:lstStyle>
          <a:p>
            <a:pPr algn="ctr" defTabSz="687388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增資金額與用途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</a:p>
        </p:txBody>
      </p:sp>
      <p:sp>
        <p:nvSpPr>
          <p:cNvPr id="14" name="Google Shape;285;p26">
            <a:extLst>
              <a:ext uri="{FF2B5EF4-FFF2-40B4-BE49-F238E27FC236}">
                <a16:creationId xmlns:a16="http://schemas.microsoft.com/office/drawing/2014/main" id="{29847E91-A454-BCAD-8AC2-CE9A056BD588}"/>
              </a:ext>
            </a:extLst>
          </p:cNvPr>
          <p:cNvSpPr txBox="1">
            <a:spLocks/>
          </p:cNvSpPr>
          <p:nvPr/>
        </p:nvSpPr>
        <p:spPr>
          <a:xfrm>
            <a:off x="4628675" y="2418554"/>
            <a:ext cx="1646326" cy="597517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0000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萬</a:t>
            </a:r>
          </a:p>
          <a:p>
            <a:pPr marL="0" indent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</a:t>
            </a:r>
            <a:r>
              <a:rPr lang="zh-TW" altLang="en-US" sz="1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費用</a:t>
            </a:r>
            <a:endParaRPr lang="zh-TW" altLang="en-US" sz="18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SemiBold"/>
              <a:sym typeface="Montserrat SemiBold"/>
            </a:endParaRPr>
          </a:p>
        </p:txBody>
      </p:sp>
      <p:sp>
        <p:nvSpPr>
          <p:cNvPr id="15" name="Google Shape;286;p26">
            <a:extLst>
              <a:ext uri="{FF2B5EF4-FFF2-40B4-BE49-F238E27FC236}">
                <a16:creationId xmlns:a16="http://schemas.microsoft.com/office/drawing/2014/main" id="{FB82B166-8E0E-1328-DE9F-05A98A2F35DB}"/>
              </a:ext>
            </a:extLst>
          </p:cNvPr>
          <p:cNvSpPr/>
          <p:nvPr/>
        </p:nvSpPr>
        <p:spPr>
          <a:xfrm flipV="1">
            <a:off x="5210976" y="2795994"/>
            <a:ext cx="1522351" cy="691787"/>
          </a:xfrm>
          <a:custGeom>
            <a:avLst/>
            <a:gdLst/>
            <a:ahLst/>
            <a:cxnLst/>
            <a:rect l="l" t="t" r="r" b="b"/>
            <a:pathLst>
              <a:path w="107825" h="22555" extrusionOk="0">
                <a:moveTo>
                  <a:pt x="0" y="22323"/>
                </a:moveTo>
                <a:lnTo>
                  <a:pt x="86969" y="22555"/>
                </a:lnTo>
                <a:lnTo>
                  <a:pt x="10782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16" name="Google Shape;287;p26">
            <a:extLst>
              <a:ext uri="{FF2B5EF4-FFF2-40B4-BE49-F238E27FC236}">
                <a16:creationId xmlns:a16="http://schemas.microsoft.com/office/drawing/2014/main" id="{926FDE26-5B5B-518A-DF5B-F566885461EB}"/>
              </a:ext>
            </a:extLst>
          </p:cNvPr>
          <p:cNvSpPr/>
          <p:nvPr/>
        </p:nvSpPr>
        <p:spPr>
          <a:xfrm rot="10800000">
            <a:off x="8460403" y="2660858"/>
            <a:ext cx="1328185" cy="667944"/>
          </a:xfrm>
          <a:custGeom>
            <a:avLst/>
            <a:gdLst/>
            <a:ahLst/>
            <a:cxnLst/>
            <a:rect l="l" t="t" r="r" b="b"/>
            <a:pathLst>
              <a:path w="107825" h="22555" extrusionOk="0">
                <a:moveTo>
                  <a:pt x="0" y="22323"/>
                </a:moveTo>
                <a:lnTo>
                  <a:pt x="86969" y="22555"/>
                </a:lnTo>
                <a:lnTo>
                  <a:pt x="10782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Google Shape;288;p26">
            <a:extLst>
              <a:ext uri="{FF2B5EF4-FFF2-40B4-BE49-F238E27FC236}">
                <a16:creationId xmlns:a16="http://schemas.microsoft.com/office/drawing/2014/main" id="{E8E93CE4-5AC4-939F-11DB-84532DDB97F7}"/>
              </a:ext>
            </a:extLst>
          </p:cNvPr>
          <p:cNvSpPr txBox="1">
            <a:spLocks/>
          </p:cNvSpPr>
          <p:nvPr/>
        </p:nvSpPr>
        <p:spPr>
          <a:xfrm>
            <a:off x="8266237" y="2252363"/>
            <a:ext cx="1522351" cy="5975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000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萬</a:t>
            </a:r>
          </a:p>
          <a:p>
            <a:pPr marL="0" indent="0" algn="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</a:t>
            </a:r>
            <a:r>
              <a:rPr lang="zh-TW" altLang="en-US" sz="1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費用</a:t>
            </a:r>
            <a:endParaRPr lang="zh-TW" altLang="en-US" sz="18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SemiBold"/>
              <a:sym typeface="Montserrat SemiBold"/>
            </a:endParaRPr>
          </a:p>
        </p:txBody>
      </p:sp>
      <p:sp>
        <p:nvSpPr>
          <p:cNvPr id="18" name="Google Shape;290;p26">
            <a:extLst>
              <a:ext uri="{FF2B5EF4-FFF2-40B4-BE49-F238E27FC236}">
                <a16:creationId xmlns:a16="http://schemas.microsoft.com/office/drawing/2014/main" id="{6F114797-452F-69AE-3B28-61E8B46195D5}"/>
              </a:ext>
            </a:extLst>
          </p:cNvPr>
          <p:cNvSpPr/>
          <p:nvPr/>
        </p:nvSpPr>
        <p:spPr>
          <a:xfrm flipH="1">
            <a:off x="7838748" y="5953071"/>
            <a:ext cx="2121812" cy="512824"/>
          </a:xfrm>
          <a:custGeom>
            <a:avLst/>
            <a:gdLst/>
            <a:ahLst/>
            <a:cxnLst/>
            <a:rect l="l" t="t" r="r" b="b"/>
            <a:pathLst>
              <a:path w="107825" h="22555" extrusionOk="0">
                <a:moveTo>
                  <a:pt x="0" y="22323"/>
                </a:moveTo>
                <a:lnTo>
                  <a:pt x="86969" y="22555"/>
                </a:lnTo>
                <a:lnTo>
                  <a:pt x="10782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Google Shape;288;p26">
            <a:extLst>
              <a:ext uri="{FF2B5EF4-FFF2-40B4-BE49-F238E27FC236}">
                <a16:creationId xmlns:a16="http://schemas.microsoft.com/office/drawing/2014/main" id="{B7B50D82-CFC9-A3FC-1E13-AE85943CCDF4}"/>
              </a:ext>
            </a:extLst>
          </p:cNvPr>
          <p:cNvSpPr txBox="1">
            <a:spLocks/>
          </p:cNvSpPr>
          <p:nvPr/>
        </p:nvSpPr>
        <p:spPr>
          <a:xfrm>
            <a:off x="8260920" y="6061202"/>
            <a:ext cx="1704838" cy="5975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000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萬</a:t>
            </a:r>
          </a:p>
          <a:p>
            <a:pPr marL="0" indent="0" algn="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</a:t>
            </a:r>
            <a:r>
              <a:rPr lang="zh-TW" altLang="en-US" sz="1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費用</a:t>
            </a:r>
            <a:endParaRPr lang="zh-TW" altLang="en-US" sz="18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SemiBold"/>
              <a:sym typeface="Montserrat SemiBold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E37D1078-171D-E512-2D47-50979458751E}"/>
              </a:ext>
            </a:extLst>
          </p:cNvPr>
          <p:cNvSpPr txBox="1"/>
          <p:nvPr/>
        </p:nvSpPr>
        <p:spPr>
          <a:xfrm>
            <a:off x="14910" y="967115"/>
            <a:ext cx="90364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◎依照實際情形，調整及增減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募資金額與目的</a:t>
            </a: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，資金用途是對達成事業發展幫助目標。</a:t>
            </a:r>
            <a:endParaRPr lang="en-US" altLang="zh-TW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24" name="TextBox 95">
            <a:extLst>
              <a:ext uri="{FF2B5EF4-FFF2-40B4-BE49-F238E27FC236}">
                <a16:creationId xmlns:a16="http://schemas.microsoft.com/office/drawing/2014/main" id="{6F15A94C-39A5-9856-C9D6-C783A9484C6D}"/>
              </a:ext>
            </a:extLst>
          </p:cNvPr>
          <p:cNvSpPr txBox="1"/>
          <p:nvPr/>
        </p:nvSpPr>
        <p:spPr>
          <a:xfrm>
            <a:off x="-7822" y="1349191"/>
            <a:ext cx="2665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資金到位時間：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每股價格：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釋股數量</a:t>
            </a: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比例：    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增資前</a:t>
            </a: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後估值：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6D90DCB-ACF1-4557-E195-0AB7D0CC73E0}"/>
              </a:ext>
            </a:extLst>
          </p:cNvPr>
          <p:cNvSpPr txBox="1"/>
          <p:nvPr/>
        </p:nvSpPr>
        <p:spPr>
          <a:xfrm>
            <a:off x="0" y="3661975"/>
            <a:ext cx="4763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本輪原股東是否參與增資：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本輪其他投資人：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000000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未來上市櫃</a:t>
            </a: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出場規劃：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000000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其他資源需求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000000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827C31E2-4B62-D814-EE05-E2404284B766}"/>
              </a:ext>
            </a:extLst>
          </p:cNvPr>
          <p:cNvSpPr txBox="1"/>
          <p:nvPr/>
        </p:nvSpPr>
        <p:spPr>
          <a:xfrm>
            <a:off x="7118623" y="1673512"/>
            <a:ext cx="2719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◎圖可自行再增加項目。</a:t>
            </a:r>
            <a:endParaRPr lang="en-US" altLang="zh-TW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28" name="Google Shape;283;p26">
            <a:extLst>
              <a:ext uri="{FF2B5EF4-FFF2-40B4-BE49-F238E27FC236}">
                <a16:creationId xmlns:a16="http://schemas.microsoft.com/office/drawing/2014/main" id="{9ABD3841-14EA-733B-D75F-B185DB0DFDEA}"/>
              </a:ext>
            </a:extLst>
          </p:cNvPr>
          <p:cNvSpPr txBox="1">
            <a:spLocks/>
          </p:cNvSpPr>
          <p:nvPr/>
        </p:nvSpPr>
        <p:spPr>
          <a:xfrm>
            <a:off x="4614242" y="1504153"/>
            <a:ext cx="2357930" cy="59751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資金用途</a:t>
            </a:r>
            <a:endParaRPr lang="zh-TW" altLang="en-US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</p:txBody>
      </p:sp>
      <p:sp>
        <p:nvSpPr>
          <p:cNvPr id="29" name="TextBox 95">
            <a:extLst>
              <a:ext uri="{FF2B5EF4-FFF2-40B4-BE49-F238E27FC236}">
                <a16:creationId xmlns:a16="http://schemas.microsoft.com/office/drawing/2014/main" id="{6F675AB9-B1EB-BD4F-174D-157811E66E99}"/>
              </a:ext>
            </a:extLst>
          </p:cNvPr>
          <p:cNvSpPr txBox="1"/>
          <p:nvPr/>
        </p:nvSpPr>
        <p:spPr>
          <a:xfrm>
            <a:off x="2778550" y="1377379"/>
            <a:ext cx="21375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113/00</a:t>
            </a:r>
          </a:p>
          <a:p>
            <a:endParaRPr lang="en-US" altLang="zh-TW" sz="2400" b="1" dirty="0">
              <a:solidFill>
                <a:srgbClr val="693E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b="1" dirty="0">
              <a:solidFill>
                <a:srgbClr val="693E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rgbClr val="693E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00/00%</a:t>
            </a:r>
          </a:p>
          <a:p>
            <a:endParaRPr lang="en-US" altLang="zh-TW" sz="2400" b="1" dirty="0">
              <a:solidFill>
                <a:srgbClr val="693E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0,000</a:t>
            </a:r>
          </a:p>
          <a:p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0,000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3C5E67C2-8F8E-3889-AF11-648F398EFD2C}"/>
              </a:ext>
            </a:extLst>
          </p:cNvPr>
          <p:cNvSpPr txBox="1"/>
          <p:nvPr/>
        </p:nvSpPr>
        <p:spPr>
          <a:xfrm>
            <a:off x="4011484" y="4437276"/>
            <a:ext cx="1130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endParaRPr lang="en-US" altLang="zh-TW" sz="2400" b="1" dirty="0">
              <a:solidFill>
                <a:srgbClr val="693E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A9D2B45-94E9-4989-9E81-40D6FC26E3EE}"/>
              </a:ext>
            </a:extLst>
          </p:cNvPr>
          <p:cNvSpPr txBox="1"/>
          <p:nvPr/>
        </p:nvSpPr>
        <p:spPr>
          <a:xfrm>
            <a:off x="2266259" y="7069602"/>
            <a:ext cx="7259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◎除資金外需要的其他協助，</a:t>
            </a:r>
            <a:r>
              <a:rPr lang="en-US" altLang="zh-TW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ex:</a:t>
            </a: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引進策略夥伴、市場開發、業務合作、技術驗證等，若有協助需求皆可提出。</a:t>
            </a:r>
            <a:endParaRPr lang="en-US" altLang="zh-TW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37" name="投影片編號版面配置區 3">
            <a:extLst>
              <a:ext uri="{FF2B5EF4-FFF2-40B4-BE49-F238E27FC236}">
                <a16:creationId xmlns:a16="http://schemas.microsoft.com/office/drawing/2014/main" id="{6BA1E831-A04D-D638-6457-755889B6EC0D}"/>
              </a:ext>
            </a:extLst>
          </p:cNvPr>
          <p:cNvSpPr txBox="1">
            <a:spLocks/>
          </p:cNvSpPr>
          <p:nvPr/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37E495-C44C-4B56-9FA1-E0A4E48B5B29}" type="slidenum">
              <a:rPr lang="en-US" altLang="zh-TW" smtClean="0"/>
              <a:pPr algn="r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705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圓角矩形 43"/>
          <p:cNvSpPr/>
          <p:nvPr/>
        </p:nvSpPr>
        <p:spPr>
          <a:xfrm>
            <a:off x="118255" y="3711026"/>
            <a:ext cx="9700310" cy="2765867"/>
          </a:xfrm>
          <a:prstGeom prst="roundRect">
            <a:avLst>
              <a:gd name="adj" fmla="val 4843"/>
            </a:avLst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269"/>
            <a:ext cx="10058400" cy="922020"/>
          </a:xfr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公司基本資料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12784" y="2314037"/>
            <a:ext cx="110360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9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TextBox 95">
            <a:extLst>
              <a:ext uri="{FF2B5EF4-FFF2-40B4-BE49-F238E27FC236}">
                <a16:creationId xmlns:a16="http://schemas.microsoft.com/office/drawing/2014/main" id="{6F6EA8EE-959E-4596-81E4-8F275834DF9F}"/>
              </a:ext>
            </a:extLst>
          </p:cNvPr>
          <p:cNvSpPr txBox="1"/>
          <p:nvPr/>
        </p:nvSpPr>
        <p:spPr>
          <a:xfrm>
            <a:off x="289479" y="1275291"/>
            <a:ext cx="230217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公司名稱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統一編號</a:t>
            </a:r>
          </a:p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實收資本額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員工人數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Box 95">
            <a:extLst>
              <a:ext uri="{FF2B5EF4-FFF2-40B4-BE49-F238E27FC236}">
                <a16:creationId xmlns:a16="http://schemas.microsoft.com/office/drawing/2014/main" id="{6F6EA8EE-959E-4596-81E4-8F275834DF9F}"/>
              </a:ext>
            </a:extLst>
          </p:cNvPr>
          <p:cNvSpPr txBox="1"/>
          <p:nvPr/>
        </p:nvSpPr>
        <p:spPr>
          <a:xfrm>
            <a:off x="2280912" y="1275805"/>
            <a:ext cx="231401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000000</a:t>
            </a:r>
          </a:p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000000</a:t>
            </a:r>
          </a:p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NT$0000</a:t>
            </a:r>
            <a:r>
              <a:rPr lang="zh-TW" altLang="en-US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en-US" altLang="zh-TW" sz="2400" b="1" dirty="0">
              <a:solidFill>
                <a:srgbClr val="693E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000000</a:t>
            </a:r>
          </a:p>
        </p:txBody>
      </p:sp>
      <p:sp>
        <p:nvSpPr>
          <p:cNvPr id="46" name="TextBox 14">
            <a:extLst>
              <a:ext uri="{FF2B5EF4-FFF2-40B4-BE49-F238E27FC236}">
                <a16:creationId xmlns:a16="http://schemas.microsoft.com/office/drawing/2014/main" id="{490D54D9-55DA-481B-B13E-D2348E6382B1}"/>
              </a:ext>
            </a:extLst>
          </p:cNvPr>
          <p:cNvSpPr txBox="1"/>
          <p:nvPr/>
        </p:nvSpPr>
        <p:spPr>
          <a:xfrm>
            <a:off x="118255" y="6746152"/>
            <a:ext cx="9505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zh-TW"/>
            </a:defPPr>
            <a:lvl1pPr>
              <a:defRPr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defRPr>
            </a:lvl1pPr>
          </a:lstStyle>
          <a:p>
            <a:r>
              <a:rPr lang="zh-TW" altLang="en-US" dirty="0"/>
              <a:t>◎公司目前發展期別，可參考備註文字。</a:t>
            </a:r>
            <a:endParaRPr lang="en-US" altLang="zh-TW" dirty="0"/>
          </a:p>
          <a:p>
            <a:r>
              <a:rPr lang="zh-TW" altLang="en-US" dirty="0"/>
              <a:t>◎</a:t>
            </a:r>
            <a:r>
              <a:rPr lang="zh-TW" altLang="en-US" dirty="0">
                <a:sym typeface="Wingdings 2"/>
              </a:rPr>
              <a:t>營收模式可撰寫</a:t>
            </a:r>
            <a:r>
              <a:rPr lang="en-US" altLang="zh-TW" dirty="0">
                <a:sym typeface="Wingdings 2"/>
              </a:rPr>
              <a:t>:</a:t>
            </a:r>
            <a:r>
              <a:rPr lang="zh-TW" altLang="zh-TW" dirty="0"/>
              <a:t>產品銷售</a:t>
            </a:r>
            <a:r>
              <a:rPr lang="en-US" altLang="zh-TW" dirty="0"/>
              <a:t>/</a:t>
            </a:r>
            <a:r>
              <a:rPr lang="zh-TW" altLang="zh-TW" dirty="0"/>
              <a:t>代工收入</a:t>
            </a:r>
            <a:r>
              <a:rPr lang="en-US" altLang="zh-TW" dirty="0"/>
              <a:t>/</a:t>
            </a:r>
            <a:r>
              <a:rPr lang="zh-TW" altLang="zh-TW" dirty="0"/>
              <a:t>管理服務收入</a:t>
            </a:r>
            <a:r>
              <a:rPr lang="en-US" altLang="zh-TW" dirty="0"/>
              <a:t>/</a:t>
            </a:r>
            <a:r>
              <a:rPr lang="zh-TW" altLang="zh-TW" dirty="0"/>
              <a:t>權利金收入</a:t>
            </a:r>
            <a:r>
              <a:rPr lang="en-US" altLang="zh-TW" dirty="0"/>
              <a:t>/</a:t>
            </a:r>
            <a:r>
              <a:rPr lang="zh-TW" altLang="en-US" dirty="0"/>
              <a:t>或其他資訊。</a:t>
            </a:r>
            <a:endParaRPr lang="en-US" altLang="zh-TW" dirty="0"/>
          </a:p>
          <a:p>
            <a:r>
              <a:rPr lang="zh-TW" altLang="en-US" dirty="0"/>
              <a:t>◎競爭對手可填寫公司名稱；目標市場</a:t>
            </a:r>
            <a:r>
              <a:rPr lang="en-US" altLang="zh-TW" dirty="0"/>
              <a:t>/</a:t>
            </a:r>
            <a:r>
              <a:rPr lang="zh-TW" altLang="en-US" dirty="0"/>
              <a:t>客戶可寫特定產業</a:t>
            </a:r>
            <a:r>
              <a:rPr lang="en-US" altLang="zh-TW" dirty="0"/>
              <a:t>/</a:t>
            </a:r>
            <a:r>
              <a:rPr lang="zh-TW" altLang="en-US" dirty="0"/>
              <a:t>群聚、區域或公司名稱。</a:t>
            </a:r>
            <a:endParaRPr lang="ko-KR" altLang="en-US" dirty="0"/>
          </a:p>
        </p:txBody>
      </p:sp>
      <p:sp>
        <p:nvSpPr>
          <p:cNvPr id="57" name="TextBox 95">
            <a:extLst>
              <a:ext uri="{FF2B5EF4-FFF2-40B4-BE49-F238E27FC236}">
                <a16:creationId xmlns:a16="http://schemas.microsoft.com/office/drawing/2014/main" id="{6F6EA8EE-959E-4596-81E4-8F275834DF9F}"/>
              </a:ext>
            </a:extLst>
          </p:cNvPr>
          <p:cNvSpPr txBox="1"/>
          <p:nvPr/>
        </p:nvSpPr>
        <p:spPr>
          <a:xfrm>
            <a:off x="1670548" y="3843972"/>
            <a:ext cx="3200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  <a:latin typeface="+mn-ea"/>
              </a:defRPr>
            </a:lvl1pPr>
          </a:lstStyle>
          <a:p>
            <a:pPr algn="l"/>
            <a:r>
              <a:rPr lang="zh-TW" altLang="en-US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種子期</a:t>
            </a:r>
            <a:r>
              <a:rPr lang="en-US" altLang="zh-TW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創建期</a:t>
            </a:r>
            <a:r>
              <a:rPr lang="en-US" altLang="zh-TW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成長期</a:t>
            </a:r>
            <a:r>
              <a:rPr lang="en-US" altLang="zh-TW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擴充期</a:t>
            </a:r>
            <a:r>
              <a:rPr lang="en-US" altLang="zh-TW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成長期</a:t>
            </a:r>
          </a:p>
          <a:p>
            <a:pPr algn="l"/>
            <a:r>
              <a:rPr lang="en-US" altLang="zh-TW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000000000000</a:t>
            </a:r>
          </a:p>
          <a:p>
            <a:pPr algn="l"/>
            <a:endParaRPr lang="en-US" altLang="zh-TW" b="1" dirty="0">
              <a:solidFill>
                <a:srgbClr val="693E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000000</a:t>
            </a:r>
            <a:r>
              <a:rPr lang="zh-TW" altLang="en-US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000000</a:t>
            </a:r>
          </a:p>
        </p:txBody>
      </p:sp>
      <p:sp>
        <p:nvSpPr>
          <p:cNvPr id="58" name="TextBox 95">
            <a:extLst>
              <a:ext uri="{FF2B5EF4-FFF2-40B4-BE49-F238E27FC236}">
                <a16:creationId xmlns:a16="http://schemas.microsoft.com/office/drawing/2014/main" id="{6F6EA8EE-959E-4596-81E4-8F275834DF9F}"/>
              </a:ext>
            </a:extLst>
          </p:cNvPr>
          <p:cNvSpPr txBox="1"/>
          <p:nvPr/>
        </p:nvSpPr>
        <p:spPr>
          <a:xfrm>
            <a:off x="212784" y="3822743"/>
            <a:ext cx="1553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zh-TW"/>
            </a:defPPr>
            <a:lvl1pPr>
              <a:defRPr sz="2400" b="1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發展階段</a:t>
            </a:r>
            <a:endParaRPr lang="zh-TW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tx2"/>
              </a:solidFill>
            </a:endParaRPr>
          </a:p>
          <a:p>
            <a:r>
              <a:rPr lang="zh-TW" altLang="zh-TW" dirty="0">
                <a:solidFill>
                  <a:schemeClr val="tx2"/>
                </a:solidFill>
              </a:rPr>
              <a:t>營收模式</a:t>
            </a:r>
            <a:endParaRPr lang="en-US" altLang="zh-TW" dirty="0">
              <a:solidFill>
                <a:schemeClr val="tx2"/>
              </a:solidFill>
            </a:endParaRPr>
          </a:p>
          <a:p>
            <a:endParaRPr lang="en-US" altLang="zh-TW" dirty="0">
              <a:solidFill>
                <a:schemeClr val="tx2"/>
              </a:solidFill>
            </a:endParaRPr>
          </a:p>
          <a:p>
            <a:r>
              <a:rPr lang="zh-TW" altLang="en-US" dirty="0">
                <a:solidFill>
                  <a:schemeClr val="tx2"/>
                </a:solidFill>
              </a:rPr>
              <a:t>競爭對手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03571" y="1306935"/>
            <a:ext cx="214012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成立日期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產業領域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主要產品</a:t>
            </a:r>
          </a:p>
          <a:p>
            <a:pPr>
              <a:spcBef>
                <a:spcPts val="660"/>
              </a:spcBef>
              <a:spcAft>
                <a:spcPts val="660"/>
              </a:spcAft>
            </a:pP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05558" y="1345142"/>
            <a:ext cx="3267375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000.00.00</a:t>
            </a:r>
          </a:p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000000</a:t>
            </a:r>
          </a:p>
          <a:p>
            <a:pPr>
              <a:spcBef>
                <a:spcPts val="660"/>
              </a:spcBef>
              <a:spcAft>
                <a:spcPts val="660"/>
              </a:spcAft>
            </a:pPr>
            <a:r>
              <a:rPr lang="en-US" altLang="zh-TW" sz="2400" b="1" dirty="0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000000</a:t>
            </a:r>
          </a:p>
        </p:txBody>
      </p:sp>
      <p:sp>
        <p:nvSpPr>
          <p:cNvPr id="13" name="TextBox 95">
            <a:extLst>
              <a:ext uri="{FF2B5EF4-FFF2-40B4-BE49-F238E27FC236}">
                <a16:creationId xmlns:a16="http://schemas.microsoft.com/office/drawing/2014/main" id="{6F6EA8EE-959E-4596-81E4-8F275834DF9F}"/>
              </a:ext>
            </a:extLst>
          </p:cNvPr>
          <p:cNvSpPr txBox="1"/>
          <p:nvPr/>
        </p:nvSpPr>
        <p:spPr>
          <a:xfrm>
            <a:off x="5098596" y="3740772"/>
            <a:ext cx="1800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zh-TW"/>
            </a:defPPr>
            <a:lvl1pPr>
              <a:defRPr sz="24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    </a:t>
            </a:r>
            <a:r>
              <a:rPr lang="zh-TW" altLang="zh-TW" dirty="0"/>
              <a:t>目標</a:t>
            </a:r>
            <a:endParaRPr lang="en-US" altLang="zh-TW" dirty="0"/>
          </a:p>
          <a:p>
            <a:r>
              <a:rPr lang="zh-TW" altLang="zh-TW" dirty="0"/>
              <a:t>市場</a:t>
            </a:r>
            <a:r>
              <a:rPr lang="en-US" altLang="zh-TW" dirty="0"/>
              <a:t>/</a:t>
            </a:r>
            <a:r>
              <a:rPr lang="zh-TW" altLang="zh-TW" dirty="0"/>
              <a:t>客戶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市場規模</a:t>
            </a:r>
            <a:endParaRPr lang="en-US" altLang="zh-TW" dirty="0"/>
          </a:p>
          <a:p>
            <a:endParaRPr lang="zh-TW" altLang="zh-TW" dirty="0"/>
          </a:p>
          <a:p>
            <a:r>
              <a:rPr lang="zh-TW" altLang="zh-TW" dirty="0"/>
              <a:t>市占率</a:t>
            </a:r>
            <a:endParaRPr lang="en-US" altLang="zh-TW" dirty="0"/>
          </a:p>
        </p:txBody>
      </p:sp>
      <p:sp>
        <p:nvSpPr>
          <p:cNvPr id="15" name="TextBox 95">
            <a:extLst>
              <a:ext uri="{FF2B5EF4-FFF2-40B4-BE49-F238E27FC236}">
                <a16:creationId xmlns:a16="http://schemas.microsoft.com/office/drawing/2014/main" id="{6F6EA8EE-959E-4596-81E4-8F275834DF9F}"/>
              </a:ext>
            </a:extLst>
          </p:cNvPr>
          <p:cNvSpPr txBox="1"/>
          <p:nvPr/>
        </p:nvSpPr>
        <p:spPr>
          <a:xfrm>
            <a:off x="6899364" y="3865378"/>
            <a:ext cx="26727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zh-TW"/>
            </a:defPPr>
            <a:lvl1pPr>
              <a:defRPr sz="2400" b="1">
                <a:solidFill>
                  <a:srgbClr val="693E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0000000000</a:t>
            </a:r>
          </a:p>
          <a:p>
            <a:endParaRPr lang="en-US" altLang="zh-TW" dirty="0"/>
          </a:p>
          <a:p>
            <a:endParaRPr lang="en-US" altLang="zh-TW" sz="1200" dirty="0"/>
          </a:p>
          <a:p>
            <a:r>
              <a:rPr lang="en-US" altLang="zh-TW" dirty="0"/>
              <a:t>0000</a:t>
            </a:r>
          </a:p>
          <a:p>
            <a:endParaRPr lang="en-US" altLang="zh-TW" dirty="0"/>
          </a:p>
          <a:p>
            <a:r>
              <a:rPr lang="en-US" altLang="zh-TW" dirty="0"/>
              <a:t>0000</a:t>
            </a:r>
            <a:r>
              <a:rPr lang="zh-TW" altLang="en-US" dirty="0"/>
              <a:t> </a:t>
            </a:r>
            <a:r>
              <a:rPr lang="en-US" altLang="zh-TW" dirty="0"/>
              <a:t>%</a:t>
            </a:r>
          </a:p>
        </p:txBody>
      </p:sp>
      <p:sp>
        <p:nvSpPr>
          <p:cNvPr id="16" name="投影片編號版面配置區 3">
            <a:extLst>
              <a:ext uri="{FF2B5EF4-FFF2-40B4-BE49-F238E27FC236}">
                <a16:creationId xmlns:a16="http://schemas.microsoft.com/office/drawing/2014/main" id="{8000EBF5-2D84-0C42-CE76-7D74AEDC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97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3378"/>
            <a:ext cx="10058400" cy="922020"/>
          </a:xfr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近三年營運狀況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12784" y="2397162"/>
            <a:ext cx="110360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9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TextBox 14">
            <a:extLst>
              <a:ext uri="{FF2B5EF4-FFF2-40B4-BE49-F238E27FC236}">
                <a16:creationId xmlns:a16="http://schemas.microsoft.com/office/drawing/2014/main" id="{490D54D9-55DA-481B-B13E-D2348E6382B1}"/>
              </a:ext>
            </a:extLst>
          </p:cNvPr>
          <p:cNvSpPr txBox="1"/>
          <p:nvPr/>
        </p:nvSpPr>
        <p:spPr>
          <a:xfrm>
            <a:off x="326016" y="959402"/>
            <a:ext cx="90144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◎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Wingdings 2"/>
              </a:rPr>
              <a:t>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Wingdings 2"/>
              </a:rPr>
              <a:t>請公司依照目前狀況填寫，若無可填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Wingdings 2"/>
              </a:rPr>
              <a:t>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Wingdings 2"/>
              </a:rPr>
              <a:t>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Wingdings 2"/>
              </a:rPr>
              <a:t>“-”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Wingdings 2"/>
              </a:rPr>
              <a:t>。</a:t>
            </a:r>
            <a:endParaRPr lang="ko-KR" altLang="en-US" b="1" dirty="0">
              <a:latin typeface="標楷體" panose="03000509000000000000" pitchFamily="65" charset="-120"/>
              <a:ea typeface="標楷體"/>
              <a:cs typeface="Arial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343B1AA-2A7E-FB98-65F1-497424D12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53353"/>
              </p:ext>
            </p:extLst>
          </p:nvPr>
        </p:nvGraphicFramePr>
        <p:xfrm>
          <a:off x="461112" y="1352738"/>
          <a:ext cx="9136177" cy="62987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2084724">
                  <a:extLst>
                    <a:ext uri="{9D8B030D-6E8A-4147-A177-3AD203B41FA5}">
                      <a16:colId xmlns:a16="http://schemas.microsoft.com/office/drawing/2014/main" val="1996958771"/>
                    </a:ext>
                  </a:extLst>
                </a:gridCol>
                <a:gridCol w="1645882">
                  <a:extLst>
                    <a:ext uri="{9D8B030D-6E8A-4147-A177-3AD203B41FA5}">
                      <a16:colId xmlns:a16="http://schemas.microsoft.com/office/drawing/2014/main" val="1532265976"/>
                    </a:ext>
                  </a:extLst>
                </a:gridCol>
                <a:gridCol w="1751102">
                  <a:extLst>
                    <a:ext uri="{9D8B030D-6E8A-4147-A177-3AD203B41FA5}">
                      <a16:colId xmlns:a16="http://schemas.microsoft.com/office/drawing/2014/main" val="2918236279"/>
                    </a:ext>
                  </a:extLst>
                </a:gridCol>
                <a:gridCol w="1627182">
                  <a:extLst>
                    <a:ext uri="{9D8B030D-6E8A-4147-A177-3AD203B41FA5}">
                      <a16:colId xmlns:a16="http://schemas.microsoft.com/office/drawing/2014/main" val="2177363761"/>
                    </a:ext>
                  </a:extLst>
                </a:gridCol>
                <a:gridCol w="2027287">
                  <a:extLst>
                    <a:ext uri="{9D8B030D-6E8A-4147-A177-3AD203B41FA5}">
                      <a16:colId xmlns:a16="http://schemas.microsoft.com/office/drawing/2014/main" val="760203184"/>
                    </a:ext>
                  </a:extLst>
                </a:gridCol>
              </a:tblGrid>
              <a:tr h="682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項目</a:t>
                      </a:r>
                      <a:r>
                        <a:rPr lang="en-US" altLang="zh-TW" sz="2200" kern="1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zh-TW" alt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年份</a:t>
                      </a:r>
                      <a:endParaRPr lang="zh-TW" sz="22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110</a:t>
                      </a: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zh-TW" altLang="en-US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111</a:t>
                      </a: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zh-TW" altLang="en-US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112</a:t>
                      </a: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en-US" altLang="zh-TW" sz="18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可先放自結</a:t>
                      </a: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altLang="en-US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113</a:t>
                      </a: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年 </a:t>
                      </a: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(1</a:t>
                      </a: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月</a:t>
                      </a: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~</a:t>
                      </a: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*月</a:t>
                      </a: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已實現營收</a:t>
                      </a:r>
                      <a:r>
                        <a:rPr lang="en-US" alt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altLang="en-US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8810375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營業</a:t>
                      </a:r>
                      <a:r>
                        <a:rPr lang="zh-TW" altLang="en-US" sz="18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收入</a:t>
                      </a:r>
                      <a:endParaRPr lang="zh-TW" sz="18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98735665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營業成本</a:t>
                      </a:r>
                      <a:endParaRPr lang="en-US" altLang="zh-TW" sz="18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6875560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營業毛利</a:t>
                      </a:r>
                      <a:r>
                        <a:rPr lang="en-US" altLang="zh-TW" sz="18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毛利率</a:t>
                      </a:r>
                      <a:endParaRPr lang="en-US" altLang="zh-TW" sz="18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2825569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營業費用</a:t>
                      </a:r>
                      <a:endParaRPr lang="en-US" altLang="zh-TW" sz="18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50333716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營業利益</a:t>
                      </a:r>
                      <a:r>
                        <a:rPr lang="en-US" altLang="zh-TW" sz="18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利益率</a:t>
                      </a:r>
                      <a:endParaRPr lang="en-US" altLang="zh-TW" sz="18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4834997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業外收入及支出</a:t>
                      </a:r>
                      <a:endParaRPr lang="en-US" altLang="zh-TW" sz="18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22473421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所得稅費用</a:t>
                      </a:r>
                      <a:endParaRPr lang="en-US" altLang="zh-TW" sz="18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83565779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稅後淨利</a:t>
                      </a:r>
                      <a:r>
                        <a:rPr lang="en-US" altLang="zh-TW" sz="18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淨利率</a:t>
                      </a:r>
                      <a:endParaRPr lang="en-US" altLang="zh-TW" sz="18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3295853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每股盈餘</a:t>
                      </a:r>
                      <a:r>
                        <a:rPr lang="en-US" altLang="zh-TW" sz="18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(EPS)</a:t>
                      </a:r>
                      <a:endParaRPr lang="en-US" altLang="zh-TW" sz="18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25080941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負債比率</a:t>
                      </a:r>
                      <a:endParaRPr lang="zh-TW" altLang="en-US" sz="18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34008888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每股淨值</a:t>
                      </a: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27739043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股本</a:t>
                      </a: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2422634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員工數 </a:t>
                      </a:r>
                      <a:r>
                        <a:rPr lang="en-US" altLang="zh-TW" sz="18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人</a:t>
                      </a:r>
                      <a:r>
                        <a:rPr lang="en-US" altLang="zh-TW" sz="18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zh-TW" sz="18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2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2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2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2793870650"/>
                  </a:ext>
                </a:extLst>
              </a:tr>
            </a:tbl>
          </a:graphicData>
        </a:graphic>
      </p:graphicFrame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45280FEB-16B1-A77F-EBE1-BB37F64C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5</a:t>
            </a:fld>
            <a:endParaRPr lang="zh-TW" altLang="en-US" dirty="0"/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3D884BFE-D2A1-ECF2-EA22-04739FF62A7D}"/>
              </a:ext>
            </a:extLst>
          </p:cNvPr>
          <p:cNvSpPr txBox="1"/>
          <p:nvPr/>
        </p:nvSpPr>
        <p:spPr>
          <a:xfrm>
            <a:off x="7772401" y="951100"/>
            <a:ext cx="18248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  <a:sym typeface="Wingdings 2"/>
              </a:rPr>
              <a:t>單位：新台幣元</a:t>
            </a:r>
            <a:endParaRPr lang="ko-KR" altLang="en-US" b="1" dirty="0">
              <a:latin typeface="標楷體" panose="03000509000000000000" pitchFamily="65" charset="-120"/>
              <a:ea typeface="標楷體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4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>
            <a:extLst>
              <a:ext uri="{FF2B5EF4-FFF2-40B4-BE49-F238E27FC236}">
                <a16:creationId xmlns:a16="http://schemas.microsoft.com/office/drawing/2014/main" id="{306DD276-D334-9919-5022-F117EC7CE133}"/>
              </a:ext>
            </a:extLst>
          </p:cNvPr>
          <p:cNvSpPr txBox="1"/>
          <p:nvPr/>
        </p:nvSpPr>
        <p:spPr>
          <a:xfrm>
            <a:off x="150126" y="1147558"/>
            <a:ext cx="918822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可說明公司成長演進或得獎事蹟、專利、組織架構，若本頁不敷使用，可自行增加頁面。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◎提供示意圖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供參考。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3B9ECC25-E205-57AC-932B-0CCE8FC50B6F}"/>
              </a:ext>
            </a:extLst>
          </p:cNvPr>
          <p:cNvSpPr txBox="1">
            <a:spLocks/>
          </p:cNvSpPr>
          <p:nvPr/>
        </p:nvSpPr>
        <p:spPr>
          <a:xfrm>
            <a:off x="0" y="15245"/>
            <a:ext cx="10058400" cy="9220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公司沿革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28FAF93-F9D9-4D50-CC28-1E91270C8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88" y="2029406"/>
            <a:ext cx="3997550" cy="531087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571B7EC-D3B7-44BE-B395-88F9DC43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236" y="2802545"/>
            <a:ext cx="4924908" cy="3040746"/>
          </a:xfrm>
          <a:prstGeom prst="rect">
            <a:avLst/>
          </a:prstGeom>
        </p:spPr>
      </p:pic>
      <p:sp>
        <p:nvSpPr>
          <p:cNvPr id="13" name="投影片編號版面配置區 3">
            <a:extLst>
              <a:ext uri="{FF2B5EF4-FFF2-40B4-BE49-F238E27FC236}">
                <a16:creationId xmlns:a16="http://schemas.microsoft.com/office/drawing/2014/main" id="{1A162F6C-2197-F279-3847-B32F24CC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195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1">
            <a:extLst>
              <a:ext uri="{FF2B5EF4-FFF2-40B4-BE49-F238E27FC236}">
                <a16:creationId xmlns:a16="http://schemas.microsoft.com/office/drawing/2014/main" id="{D523EBBD-5787-CF8C-ACE0-27339DFAA8FD}"/>
              </a:ext>
            </a:extLst>
          </p:cNvPr>
          <p:cNvSpPr txBox="1">
            <a:spLocks/>
          </p:cNvSpPr>
          <p:nvPr/>
        </p:nvSpPr>
        <p:spPr>
          <a:xfrm>
            <a:off x="0" y="-10350"/>
            <a:ext cx="10058400" cy="9220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96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團隊成員與背景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DBEFDA4-0B8C-164D-7E1C-D595A3910EC9}"/>
              </a:ext>
            </a:extLst>
          </p:cNvPr>
          <p:cNvSpPr txBox="1"/>
          <p:nvPr/>
        </p:nvSpPr>
        <p:spPr>
          <a:xfrm>
            <a:off x="167640" y="1147807"/>
            <a:ext cx="955548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760" b="1" dirty="0">
                <a:latin typeface="標楷體"/>
                <a:ea typeface="標楷體"/>
                <a:cs typeface="Arial" pitchFamily="34" charset="0"/>
              </a:rPr>
              <a:t>◎主要團隊請註明主要成員姓名、職稱及專長或特殊事項，說明團</a:t>
            </a:r>
            <a:r>
              <a:rPr lang="zh-TW" altLang="zh-TW" sz="1760" b="1" dirty="0">
                <a:latin typeface="標楷體"/>
                <a:ea typeface="標楷體"/>
                <a:cs typeface="Arial" pitchFamily="34" charset="0"/>
              </a:rPr>
              <a:t>隊的優勢為何？</a:t>
            </a:r>
            <a:br>
              <a:rPr lang="en-US" altLang="zh-TW" sz="1760" b="1" dirty="0">
                <a:latin typeface="標楷體"/>
                <a:ea typeface="標楷體"/>
                <a:cs typeface="Arial" pitchFamily="34" charset="0"/>
              </a:rPr>
            </a:br>
            <a:r>
              <a:rPr lang="zh-TW" altLang="zh-TW" sz="1760" b="1" dirty="0">
                <a:latin typeface="標楷體"/>
                <a:ea typeface="標楷體"/>
                <a:cs typeface="Arial" pitchFamily="34" charset="0"/>
              </a:rPr>
              <a:t>為什麼</a:t>
            </a:r>
            <a:r>
              <a:rPr lang="zh-TW" altLang="en-US" sz="1760" b="1" dirty="0">
                <a:latin typeface="標楷體"/>
                <a:ea typeface="標楷體"/>
                <a:cs typeface="Arial" pitchFamily="34" charset="0"/>
              </a:rPr>
              <a:t>團隊於市場佈局上會有</a:t>
            </a:r>
            <a:r>
              <a:rPr lang="zh-TW" altLang="zh-TW" sz="1760" b="1" dirty="0">
                <a:latin typeface="標楷體"/>
                <a:ea typeface="標楷體"/>
                <a:cs typeface="Arial" pitchFamily="34" charset="0"/>
              </a:rPr>
              <a:t>優勢</a:t>
            </a:r>
            <a:r>
              <a:rPr lang="zh-TW" altLang="en-US" sz="1760" b="1" dirty="0">
                <a:latin typeface="標楷體"/>
                <a:ea typeface="標楷體"/>
                <a:cs typeface="Arial" pitchFamily="34" charset="0"/>
              </a:rPr>
              <a:t>性。</a:t>
            </a:r>
            <a:endParaRPr lang="en-US" altLang="zh-TW" sz="1760" b="1" dirty="0">
              <a:latin typeface="標楷體"/>
              <a:ea typeface="標楷體"/>
              <a:cs typeface="Arial" pitchFamily="34" charset="0"/>
            </a:endParaRPr>
          </a:p>
        </p:txBody>
      </p:sp>
      <p:sp>
        <p:nvSpPr>
          <p:cNvPr id="33" name="投影片編號版面配置區 3">
            <a:extLst>
              <a:ext uri="{FF2B5EF4-FFF2-40B4-BE49-F238E27FC236}">
                <a16:creationId xmlns:a16="http://schemas.microsoft.com/office/drawing/2014/main" id="{7C6C4569-2C15-3F76-6F71-CCEDA99168F7}"/>
              </a:ext>
            </a:extLst>
          </p:cNvPr>
          <p:cNvSpPr txBox="1">
            <a:spLocks/>
          </p:cNvSpPr>
          <p:nvPr/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37E495-C44C-4B56-9FA1-E0A4E48B5B29}" type="slidenum">
              <a:rPr lang="en-US" altLang="zh-TW" smtClean="0"/>
              <a:pPr algn="r"/>
              <a:t>7</a:t>
            </a:fld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550C64B9-AB38-34E4-11A2-0B5296D279D7}"/>
              </a:ext>
            </a:extLst>
          </p:cNvPr>
          <p:cNvSpPr txBox="1"/>
          <p:nvPr/>
        </p:nvSpPr>
        <p:spPr>
          <a:xfrm>
            <a:off x="167640" y="2462925"/>
            <a:ext cx="20687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創辦人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/CEO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學歷：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8FB6EC4-163D-5C12-ECD0-8B7D2D954A3A}"/>
              </a:ext>
            </a:extLst>
          </p:cNvPr>
          <p:cNvSpPr txBox="1"/>
          <p:nvPr/>
        </p:nvSpPr>
        <p:spPr>
          <a:xfrm>
            <a:off x="7471605" y="2465544"/>
            <a:ext cx="24191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共同創辦人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/CTO</a:t>
            </a: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學歷：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87E103FE-09FF-59CC-E0D7-B13B83FE2CDA}"/>
              </a:ext>
            </a:extLst>
          </p:cNvPr>
          <p:cNvSpPr txBox="1"/>
          <p:nvPr/>
        </p:nvSpPr>
        <p:spPr>
          <a:xfrm>
            <a:off x="1446207" y="6593999"/>
            <a:ext cx="2008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學歷：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275A7FD1-DEA5-A113-2BDA-147ABD5E83F4}"/>
              </a:ext>
            </a:extLst>
          </p:cNvPr>
          <p:cNvSpPr txBox="1"/>
          <p:nvPr/>
        </p:nvSpPr>
        <p:spPr>
          <a:xfrm>
            <a:off x="3899107" y="6579131"/>
            <a:ext cx="2008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學歷：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25EB418-2257-48F6-B1DC-05295467EE86}"/>
              </a:ext>
            </a:extLst>
          </p:cNvPr>
          <p:cNvSpPr txBox="1"/>
          <p:nvPr/>
        </p:nvSpPr>
        <p:spPr>
          <a:xfrm>
            <a:off x="6352007" y="6622594"/>
            <a:ext cx="2008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學歷：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47C077-888F-15CF-24E1-42558A82DA0B}"/>
              </a:ext>
            </a:extLst>
          </p:cNvPr>
          <p:cNvSpPr/>
          <p:nvPr/>
        </p:nvSpPr>
        <p:spPr>
          <a:xfrm>
            <a:off x="2326754" y="2462924"/>
            <a:ext cx="2255838" cy="1825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1EE368-B39D-C627-3788-7BC7B294EACD}"/>
              </a:ext>
            </a:extLst>
          </p:cNvPr>
          <p:cNvSpPr/>
          <p:nvPr/>
        </p:nvSpPr>
        <p:spPr>
          <a:xfrm>
            <a:off x="4779654" y="2462923"/>
            <a:ext cx="2255838" cy="1825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F1C703-EC28-E0B1-47AD-E66C5A2FB1BA}"/>
              </a:ext>
            </a:extLst>
          </p:cNvPr>
          <p:cNvSpPr/>
          <p:nvPr/>
        </p:nvSpPr>
        <p:spPr>
          <a:xfrm>
            <a:off x="1001773" y="4541305"/>
            <a:ext cx="2255838" cy="1825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FEA9372-0E8A-C99C-7F5D-7B0886A525AA}"/>
              </a:ext>
            </a:extLst>
          </p:cNvPr>
          <p:cNvSpPr/>
          <p:nvPr/>
        </p:nvSpPr>
        <p:spPr>
          <a:xfrm>
            <a:off x="3454673" y="4538315"/>
            <a:ext cx="2255838" cy="1825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4FFFD72-3B06-B4EC-5994-B32A4BC3F9C1}"/>
              </a:ext>
            </a:extLst>
          </p:cNvPr>
          <p:cNvSpPr/>
          <p:nvPr/>
        </p:nvSpPr>
        <p:spPr>
          <a:xfrm>
            <a:off x="5907573" y="4538315"/>
            <a:ext cx="2255838" cy="1825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9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68"/>
    </mc:Choice>
    <mc:Fallback xmlns="">
      <p:transition advTm="776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1"/>
          <p:cNvSpPr txBox="1">
            <a:spLocks/>
          </p:cNvSpPr>
          <p:nvPr/>
        </p:nvSpPr>
        <p:spPr>
          <a:xfrm>
            <a:off x="0" y="6889"/>
            <a:ext cx="10058400" cy="10058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商品服務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核心優勢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專利佈局</a:t>
            </a:r>
          </a:p>
        </p:txBody>
      </p:sp>
      <p:sp>
        <p:nvSpPr>
          <p:cNvPr id="47" name="Rounded Rectangle 1">
            <a:extLst>
              <a:ext uri="{FF2B5EF4-FFF2-40B4-BE49-F238E27FC236}">
                <a16:creationId xmlns:a16="http://schemas.microsoft.com/office/drawing/2014/main" id="{773F6C5A-5997-4681-9081-57AFC27DD592}"/>
              </a:ext>
            </a:extLst>
          </p:cNvPr>
          <p:cNvSpPr>
            <a:spLocks noChangeAspect="1"/>
          </p:cNvSpPr>
          <p:nvPr/>
        </p:nvSpPr>
        <p:spPr>
          <a:xfrm>
            <a:off x="4693921" y="4859579"/>
            <a:ext cx="275058" cy="321877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584" tIns="50292" rIns="100584" bIns="50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971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5141" y="1272309"/>
            <a:ext cx="9543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◎摘要說明公司技術</a:t>
            </a:r>
            <a:r>
              <a:rPr lang="en-US" altLang="zh-TW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/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產品，並與競爭者進行差異分析說明</a:t>
            </a:r>
            <a:r>
              <a:rPr lang="en-US" altLang="zh-TW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(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如技術價勢性、成本優勢性、市場發展性</a:t>
            </a:r>
            <a:r>
              <a:rPr lang="en-US" altLang="zh-TW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…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等</a:t>
            </a:r>
            <a:r>
              <a:rPr lang="en-US" altLang="zh-TW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)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，如公司為新興技術</a:t>
            </a:r>
            <a:r>
              <a:rPr lang="en-US" altLang="zh-TW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/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產品，建議需特別說明其技術</a:t>
            </a:r>
            <a:r>
              <a:rPr lang="en-US" altLang="zh-TW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/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產品價值、市場需求等。</a:t>
            </a:r>
            <a:endParaRPr lang="en-US" altLang="zh-TW" b="1" dirty="0">
              <a:solidFill>
                <a:schemeClr val="accent1"/>
              </a:solidFill>
              <a:latin typeface="標楷體"/>
              <a:ea typeface="標楷體"/>
              <a:cs typeface="Arial" pitchFamily="34" charset="0"/>
            </a:endParaRPr>
          </a:p>
          <a:p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◎請說明其技術</a:t>
            </a:r>
            <a:r>
              <a:rPr lang="en-US" altLang="zh-TW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/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產品價值是否有專利支撐。</a:t>
            </a:r>
            <a:r>
              <a:rPr lang="en-US" altLang="zh-TW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(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可用圖像化或條列式呈現</a:t>
            </a:r>
            <a:r>
              <a:rPr lang="en-US" altLang="zh-TW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)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2602B9F-322C-00D5-9FE4-E0F036B863DE}"/>
              </a:ext>
            </a:extLst>
          </p:cNvPr>
          <p:cNvGrpSpPr/>
          <p:nvPr/>
        </p:nvGrpSpPr>
        <p:grpSpPr>
          <a:xfrm rot="942222">
            <a:off x="3455582" y="3282083"/>
            <a:ext cx="3770120" cy="3523260"/>
            <a:chOff x="2555776" y="2204864"/>
            <a:chExt cx="3844117" cy="4059157"/>
          </a:xfrm>
        </p:grpSpPr>
        <p:sp>
          <p:nvSpPr>
            <p:cNvPr id="6" name="六邊形 5">
              <a:extLst>
                <a:ext uri="{FF2B5EF4-FFF2-40B4-BE49-F238E27FC236}">
                  <a16:creationId xmlns:a16="http://schemas.microsoft.com/office/drawing/2014/main" id="{0AA37E12-5EA9-3792-75FA-E0C950EE07B2}"/>
                </a:ext>
              </a:extLst>
            </p:cNvPr>
            <p:cNvSpPr/>
            <p:nvPr/>
          </p:nvSpPr>
          <p:spPr>
            <a:xfrm>
              <a:off x="2583469" y="2204864"/>
              <a:ext cx="2088232" cy="1944216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/>
            </a:p>
          </p:txBody>
        </p:sp>
        <p:sp>
          <p:nvSpPr>
            <p:cNvPr id="8" name="六邊形 7">
              <a:extLst>
                <a:ext uri="{FF2B5EF4-FFF2-40B4-BE49-F238E27FC236}">
                  <a16:creationId xmlns:a16="http://schemas.microsoft.com/office/drawing/2014/main" id="{C29A8F3F-C684-B69E-85C5-056AA79A280C}"/>
                </a:ext>
              </a:extLst>
            </p:cNvPr>
            <p:cNvSpPr/>
            <p:nvPr/>
          </p:nvSpPr>
          <p:spPr>
            <a:xfrm>
              <a:off x="4311661" y="3341782"/>
              <a:ext cx="2088232" cy="1944216"/>
            </a:xfrm>
            <a:prstGeom prst="hexago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/>
            </a:p>
          </p:txBody>
        </p:sp>
        <p:sp>
          <p:nvSpPr>
            <p:cNvPr id="9" name="六邊形 8">
              <a:extLst>
                <a:ext uri="{FF2B5EF4-FFF2-40B4-BE49-F238E27FC236}">
                  <a16:creationId xmlns:a16="http://schemas.microsoft.com/office/drawing/2014/main" id="{4831F763-BC81-91CB-CAE0-5FCC0EB0FD0A}"/>
                </a:ext>
              </a:extLst>
            </p:cNvPr>
            <p:cNvSpPr/>
            <p:nvPr/>
          </p:nvSpPr>
          <p:spPr>
            <a:xfrm>
              <a:off x="2555776" y="4319805"/>
              <a:ext cx="2088232" cy="1944216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80" dirty="0"/>
            </a:p>
          </p:txBody>
        </p:sp>
      </p:grp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7D0B7F4C-BF74-61B4-FBF0-A540ECA9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65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標題 1"/>
          <p:cNvSpPr txBox="1">
            <a:spLocks/>
          </p:cNvSpPr>
          <p:nvPr/>
        </p:nvSpPr>
        <p:spPr>
          <a:xfrm>
            <a:off x="0" y="6889"/>
            <a:ext cx="10058400" cy="10058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產業位勢與市場定位</a:t>
            </a:r>
          </a:p>
        </p:txBody>
      </p:sp>
      <p:sp>
        <p:nvSpPr>
          <p:cNvPr id="49" name="TextBox 14">
            <a:extLst>
              <a:ext uri="{FF2B5EF4-FFF2-40B4-BE49-F238E27FC236}">
                <a16:creationId xmlns:a16="http://schemas.microsoft.com/office/drawing/2014/main" id="{490D54D9-55DA-481B-B13E-D2348E6382B1}"/>
              </a:ext>
            </a:extLst>
          </p:cNvPr>
          <p:cNvSpPr txBox="1"/>
          <p:nvPr/>
        </p:nvSpPr>
        <p:spPr>
          <a:xfrm>
            <a:off x="237068" y="1327710"/>
            <a:ext cx="9584265" cy="904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◎產業價值鏈資訊平台 </a:t>
            </a:r>
            <a:r>
              <a:rPr lang="en-US" altLang="zh-TW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: </a:t>
            </a:r>
            <a:r>
              <a:rPr lang="en-US" altLang="zh-TW" sz="1760" dirty="0">
                <a:hlinkClick r:id="rId2"/>
              </a:rPr>
              <a:t>https://ic.tpex.org.tw/</a:t>
            </a:r>
            <a:endParaRPr lang="en-US" altLang="zh-TW" sz="1760" b="1" dirty="0">
              <a:solidFill>
                <a:schemeClr val="accent1"/>
              </a:solidFill>
              <a:latin typeface="標楷體"/>
              <a:ea typeface="標楷體"/>
              <a:cs typeface="Arial" pitchFamily="34" charset="0"/>
            </a:endParaRPr>
          </a:p>
          <a:p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◎可透過上述網站，於本頁闡述產業供應鏈位置</a:t>
            </a:r>
            <a:r>
              <a:rPr lang="en-US" altLang="zh-TW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(</a:t>
            </a:r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請描繪出上下游廠商及競爭者位置</a:t>
            </a:r>
            <a:r>
              <a:rPr lang="en-US" altLang="zh-TW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)</a:t>
            </a:r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，並於下頁說明競爭者與公司核心價值差異，亦可上網搜尋</a:t>
            </a:r>
            <a:r>
              <a:rPr lang="en-US" altLang="zh-TW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STP</a:t>
            </a:r>
            <a:r>
              <a:rPr lang="zh-TW" altLang="en-US" sz="176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分析找出公司定位。</a:t>
            </a:r>
          </a:p>
        </p:txBody>
      </p: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CC3BA888-533F-C331-F5C6-D27D53ED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1605" y="7249804"/>
            <a:ext cx="2346960" cy="401638"/>
          </a:xfrm>
          <a:prstGeom prst="rect">
            <a:avLst/>
          </a:prstGeom>
        </p:spPr>
        <p:txBody>
          <a:bodyPr/>
          <a:lstStyle/>
          <a:p>
            <a:pPr algn="r"/>
            <a:fld id="{B137E495-C44C-4B56-9FA1-E0A4E48B5B29}" type="slidenum">
              <a:rPr lang="zh-TW" altLang="en-US" smtClean="0"/>
              <a:pPr algn="r"/>
              <a:t>9</a:t>
            </a:fld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4E26A5D-36F0-6D85-3967-59A5F0BE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69" y="2585522"/>
            <a:ext cx="4505296" cy="307121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67DD50A-7FEA-5289-0366-AE5884290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5" y="2535679"/>
            <a:ext cx="5083200" cy="3310949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715214-462D-92D2-F4C3-1824FCB83469}"/>
              </a:ext>
            </a:extLst>
          </p:cNvPr>
          <p:cNvSpPr txBox="1"/>
          <p:nvPr/>
        </p:nvSpPr>
        <p:spPr>
          <a:xfrm>
            <a:off x="237068" y="5866575"/>
            <a:ext cx="4792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◎上圖範例，</a:t>
            </a:r>
            <a:r>
              <a:rPr lang="zh-TW" altLang="en-US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對應</a:t>
            </a:r>
            <a:r>
              <a:rPr lang="zh-TW" altLang="en-US" sz="180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產業價值鏈資訊平台，讓投資人知道公司所處產業位置，也可以用流程圖方式讓大家知道公司的定位。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477298F-855E-041F-6F2E-17F1675E8B9A}"/>
              </a:ext>
            </a:extLst>
          </p:cNvPr>
          <p:cNvSpPr txBox="1"/>
          <p:nvPr/>
        </p:nvSpPr>
        <p:spPr>
          <a:xfrm>
            <a:off x="5463265" y="5866575"/>
            <a:ext cx="4205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rPr>
              <a:t>◎上圖範例，若公司想呈現品牌或成本等優勢之市場區隔，也可運用此模式。</a:t>
            </a:r>
            <a:endParaRPr lang="en-US" altLang="zh-TW" sz="1800" b="1" dirty="0">
              <a:solidFill>
                <a:schemeClr val="accent1"/>
              </a:solidFill>
              <a:latin typeface="標楷體"/>
              <a:ea typeface="標楷體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99243"/>
      </p:ext>
    </p:extLst>
  </p:cSld>
  <p:clrMapOvr>
    <a:masterClrMapping/>
  </p:clrMapOvr>
</p:sld>
</file>

<file path=ppt/theme/theme1.xml><?xml version="1.0" encoding="utf-8"?>
<a:theme xmlns:a="http://schemas.openxmlformats.org/drawingml/2006/main" name="3_自訂設計">
  <a:themeElements>
    <a:clrScheme name="Custom 8">
      <a:dk1>
        <a:srgbClr val="344E62"/>
      </a:dk1>
      <a:lt1>
        <a:srgbClr val="FFFFFF"/>
      </a:lt1>
      <a:dk2>
        <a:srgbClr val="000000"/>
      </a:dk2>
      <a:lt2>
        <a:srgbClr val="FFFFFF"/>
      </a:lt2>
      <a:accent1>
        <a:srgbClr val="344E62"/>
      </a:accent1>
      <a:accent2>
        <a:srgbClr val="D4D9DD"/>
      </a:accent2>
      <a:accent3>
        <a:srgbClr val="617483"/>
      </a:accent3>
      <a:accent4>
        <a:srgbClr val="FFFFFF"/>
      </a:accent4>
      <a:accent5>
        <a:srgbClr val="FFFFFF"/>
      </a:accent5>
      <a:accent6>
        <a:srgbClr val="FFFFFF"/>
      </a:accent6>
      <a:hlink>
        <a:srgbClr val="344E62"/>
      </a:hlink>
      <a:folHlink>
        <a:srgbClr val="617483"/>
      </a:folHlink>
    </a:clrScheme>
    <a:fontScheme name="Custom 18">
      <a:majorFont>
        <a:latin typeface="Microsoft JhengHei UI"/>
        <a:ea typeface=""/>
        <a:cs typeface="Microsoft JhengHei UI"/>
      </a:majorFont>
      <a:minorFont>
        <a:latin typeface="Microsoft JhengHei UI"/>
        <a:ea typeface=""/>
        <a:cs typeface="Microsoft JhengHei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3585859_TF44704734_Win32" id="{44B1AE4E-F46A-4CA7-BB82-32E759017D22}" vid="{96BF6FA7-59F5-4888-A710-ED584C70714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Microsoft JhengHei UI Light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Microsoft JhengHei UI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Microsoft JhengHei UI Light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Microsoft JhengHei UI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斜角的三折式摺頁冊</Template>
  <TotalTime>675</TotalTime>
  <Words>2008</Words>
  <Application>Microsoft Office PowerPoint</Application>
  <PresentationFormat>自訂</PresentationFormat>
  <Paragraphs>331</Paragraphs>
  <Slides>19</Slides>
  <Notes>7</Notes>
  <HiddenSlides>1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Microsoft JhengHei UI</vt:lpstr>
      <vt:lpstr>Microsoft JhengHei UI Light</vt:lpstr>
      <vt:lpstr>微軟正黑體</vt:lpstr>
      <vt:lpstr>標楷體</vt:lpstr>
      <vt:lpstr>Arial</vt:lpstr>
      <vt:lpstr>Montserrat</vt:lpstr>
      <vt:lpstr>Montserrat Medium</vt:lpstr>
      <vt:lpstr>Montserrat SemiBold</vt:lpstr>
      <vt:lpstr>Times New Roman</vt:lpstr>
      <vt:lpstr>Wingdings</vt:lpstr>
      <vt:lpstr>Wingdings 2</vt:lpstr>
      <vt:lpstr>3_自訂設計</vt:lpstr>
      <vt:lpstr> </vt:lpstr>
      <vt:lpstr>簡報大綱</vt:lpstr>
      <vt:lpstr>PowerPoint 簡報</vt:lpstr>
      <vt:lpstr>公司基本資料</vt:lpstr>
      <vt:lpstr>近三年營運狀況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Contoso &amp; Contoso</dc:title>
  <dc:creator>paul ch</dc:creator>
  <cp:lastModifiedBy>NiEa</cp:lastModifiedBy>
  <cp:revision>7</cp:revision>
  <dcterms:created xsi:type="dcterms:W3CDTF">2024-01-17T01:46:53Z</dcterms:created>
  <dcterms:modified xsi:type="dcterms:W3CDTF">2024-01-23T11:39:05Z</dcterms:modified>
</cp:coreProperties>
</file>