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0" r:id="rId1"/>
    <p:sldMasterId id="214748370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1" r:id="rId7"/>
    <p:sldId id="283" r:id="rId8"/>
    <p:sldId id="295" r:id="rId9"/>
    <p:sldId id="276" r:id="rId10"/>
    <p:sldId id="268" r:id="rId11"/>
    <p:sldId id="299" r:id="rId12"/>
    <p:sldId id="277" r:id="rId13"/>
    <p:sldId id="298" r:id="rId14"/>
    <p:sldId id="279" r:id="rId15"/>
    <p:sldId id="297" r:id="rId16"/>
    <p:sldId id="288" r:id="rId17"/>
    <p:sldId id="294" r:id="rId18"/>
    <p:sldId id="287" r:id="rId19"/>
    <p:sldId id="293" r:id="rId20"/>
    <p:sldId id="275" r:id="rId21"/>
    <p:sldId id="292" r:id="rId22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預設章節" id="{1674B4F9-10C0-4ADD-82BA-A28654112C1D}">
          <p14:sldIdLst>
            <p14:sldId id="256"/>
            <p14:sldId id="257"/>
            <p14:sldId id="258"/>
            <p14:sldId id="259"/>
            <p14:sldId id="261"/>
            <p14:sldId id="283"/>
            <p14:sldId id="295"/>
            <p14:sldId id="276"/>
            <p14:sldId id="268"/>
            <p14:sldId id="299"/>
            <p14:sldId id="277"/>
            <p14:sldId id="298"/>
            <p14:sldId id="279"/>
            <p14:sldId id="297"/>
            <p14:sldId id="288"/>
            <p14:sldId id="294"/>
            <p14:sldId id="287"/>
            <p14:sldId id="293"/>
            <p14:sldId id="275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pos="293">
          <p15:clr>
            <a:srgbClr val="747775"/>
          </p15:clr>
        </p15:guide>
        <p15:guide id="2" orient="horz" pos="53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721"/>
    <a:srgbClr val="114225"/>
    <a:srgbClr val="E2F3BF"/>
    <a:srgbClr val="EFEB9B"/>
    <a:srgbClr val="D2ED9D"/>
    <a:srgbClr val="88B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402158-6F4B-4987-8B27-980669122FF5}">
  <a:tblStyle styleId="{D7402158-6F4B-4987-8B27-980669122F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03FF63-31CC-4F3A-B584-D6FCCCD931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8" y="52"/>
      </p:cViewPr>
      <p:guideLst>
        <p:guide pos="293"/>
        <p:guide orient="horz" pos="5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8858643486107"/>
          <c:y val="1.5484224647143118E-2"/>
          <c:w val="0.97594964195897405"/>
          <c:h val="0.94163490479966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14225"/>
            </a:solidFill>
          </c:spPr>
          <c:dPt>
            <c:idx val="0"/>
            <c:bubble3D val="0"/>
            <c:spPr>
              <a:solidFill>
                <a:srgbClr val="11422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B8-42B5-8028-366AD0C95F4A}"/>
              </c:ext>
            </c:extLst>
          </c:dPt>
          <c:dPt>
            <c:idx val="1"/>
            <c:bubble3D val="0"/>
            <c:spPr>
              <a:solidFill>
                <a:srgbClr val="D2ED9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B8-42B5-8028-366AD0C95F4A}"/>
              </c:ext>
            </c:extLst>
          </c:dPt>
          <c:dPt>
            <c:idx val="2"/>
            <c:bubble3D val="0"/>
            <c:spPr>
              <a:solidFill>
                <a:srgbClr val="85B72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B8-42B5-8028-366AD0C95F4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DB8-42B5-8028-366AD0C95F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9300B5-FF55-4959-A7F8-9F7B8885C3B9}" type="PERCENTAGE">
                      <a:rPr lang="en-US" altLang="zh-TW">
                        <a:solidFill>
                          <a:schemeClr val="tx1"/>
                        </a:solidFill>
                      </a:rPr>
                      <a:pPr/>
                      <a:t>[百分比]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B8-42B5-8028-366AD0C95F4A}"/>
                </c:ext>
              </c:extLst>
            </c:dLbl>
            <c:dLbl>
              <c:idx val="2"/>
              <c:layout>
                <c:manualLayout>
                  <c:x val="-1.5889853702825977E-2"/>
                  <c:y val="8.50775439385877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B8-42B5-8028-366AD0C95F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lightgreen</c:v>
                </c:pt>
                <c:pt idx="1">
                  <c:v>black</c:v>
                </c:pt>
                <c:pt idx="2">
                  <c:v>blue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B8-42B5-8028-366AD0C95F4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71f96f7902_0_1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71f96f7902_0_12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271f96f7902_0_12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271f96f7902_0_1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914" name="Google Shape;914;g271f96f7902_0_1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4748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271f96f7902_0_1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914" name="Google Shape;914;g271f96f7902_0_1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71f96f7902_0_2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216" name="Google Shape;1216;g271f96f7902_0_2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523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271f96f7902_0_2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271f96f7902_0_20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g271f96f7902_0_20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71f96f7902_0_2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216" name="Google Shape;1216;g271f96f7902_0_2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040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271f96f7902_0_2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227" name="Google Shape;1227;g271f96f7902_0_2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71f96f7902_0_2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216" name="Google Shape;1216;g271f96f7902_0_2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003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71f96f7902_0_2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216" name="Google Shape;1216;g271f96f7902_0_2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71f96f7902_0_2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216" name="Google Shape;1216;g271f96f7902_0_2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2776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71f96f7902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878" name="Google Shape;878;g271f96f7902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001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71f96f7902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71f96f7902_0_12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71f96f7902_0_12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71f96f7902_0_2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71f96f7902_0_22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g271f96f7902_0_22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71f96f7902_0_1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71f96f7902_0_1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71f96f7902_0_13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71f96f7902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71f96f7902_0_1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一、種子期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Seed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品初創期，創業者僅有獨特的創意、技術或團隊，急需資金從事產品研發及創建企業。此階段投資風險極高，投資額雖不多，但是對產品、技術、研發、團隊充滿不確定性，投資年限可長達五年以上，倘若案例成功，獲利最高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二、創建期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Startup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品開發完成尚未大量商品化生產，此階段資金主要在購置生產設備、產品的開發及行銷並建立組織管理制度等，此階段風險很高，大部份企業失敗亦在此階段，因為企業並無過去績效記錄，且資金需求亦較迫切。依產業不同，此階段由六個月至四、五年不等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三、擴充期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Expansion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品已被市場肯定，企業為進一步開發產品、擴充設備、量產、存貨規畫及強化行銷力，需要更多資金。但由於企業距離其股票上市還早，若向金融機構融資，須提出保證及擔保品，籌資管道仍屬不易，而創投的資金恰可支應所需。此階段投資期可長可短，大約二至三年，由於企業已有經營績效，投資風險較平穩，因此創投投入最多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四、成熟期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Mezzanine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企業營收成長，獲利開始，並準備上市規畫，此階段籌資主要目的在於尋求產能擴充的資金，並引進產業界較具影響力的股東以提高企業知名度，強化企業股東組成。資金運作在改善財務結構及管理制度，為其股票上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櫃作準備。此階段投資風險最低，相對獲利亦較低。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五、重整期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Turnaround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企業營運困窘並已陷入虧損，除需要資金的投入以支持其營運，尚須尋求協助改善其經營管理，必要時創投須介入企業經營，使企業得以於整頓完成後再出售獲利。創投主要工作在協助企業重擬營運計畫、開發新產品，使其轉虧為盈。由於介入較深，創投通常比較不願參與經營陷入危機的企業，此階段投資額及投資期限亦較難評斷。</a:t>
            </a:r>
          </a:p>
          <a:p>
            <a:endParaRPr lang="zh-TW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g271f96f7902_0_13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71f96f7902_5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71f96f7902_5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271f96f7902_5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271f96f7902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160" name="Google Shape;1160;g271f96f7902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71f96f7902_0_1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450" name="Google Shape;450;g271f96f7902_0_1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489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271f96f7902_0_1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271f96f7902_0_19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9" name="Google Shape;889;g271f96f7902_0_19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71f96f7902_0_1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661" name="Google Shape;661;g271f96f7902_0_1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 b="13577"/>
          <a:stretch/>
        </p:blipFill>
        <p:spPr>
          <a:xfrm>
            <a:off x="0" y="0"/>
            <a:ext cx="9144000" cy="52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 1">
  <p:cSld name="TITLE_AND_BODY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600">
              <a:solidFill>
                <a:srgbClr val="888888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2200"/>
            <a:ext cx="9144000" cy="5139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 1">
  <p:cSld name="TITLE_AND_BODY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600">
              <a:solidFill>
                <a:srgbClr val="888888"/>
              </a:solidFill>
            </a:endParaRPr>
          </a:p>
        </p:txBody>
      </p:sp>
      <p:pic>
        <p:nvPicPr>
          <p:cNvPr id="152" name="Google Shape;152;p39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2200"/>
            <a:ext cx="9144000" cy="5139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ic.tpex.org.tw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B9E07422-6D19-128B-783E-79E621BC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193176" y="3192675"/>
            <a:ext cx="2026624" cy="1875025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9D015308-2E60-FA57-B878-42F717B4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643989">
            <a:off x="7250645" y="3491884"/>
            <a:ext cx="1602630" cy="1482748"/>
          </a:xfrm>
          <a:prstGeom prst="rtTriangle">
            <a:avLst/>
          </a:prstGeom>
          <a:solidFill>
            <a:srgbClr val="11422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1" name="Google Shape;221;p57"/>
          <p:cNvSpPr txBox="1"/>
          <p:nvPr/>
        </p:nvSpPr>
        <p:spPr>
          <a:xfrm>
            <a:off x="3334723" y="2177400"/>
            <a:ext cx="3856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altLang="zh-TW" sz="3000" b="1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3000" b="1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sz="3000" b="1" i="0" u="none" strike="noStrike" cap="none" dirty="0">
              <a:solidFill>
                <a:srgbClr val="5742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000" b="1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募資計畫書</a:t>
            </a:r>
            <a:endParaRPr sz="3000" b="1" i="0" u="none" strike="noStrike" cap="none" dirty="0">
              <a:solidFill>
                <a:srgbClr val="5742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テキスト プレースホルダー 30">
            <a:extLst>
              <a:ext uri="{FF2B5EF4-FFF2-40B4-BE49-F238E27FC236}">
                <a16:creationId xmlns:a16="http://schemas.microsoft.com/office/drawing/2014/main" id="{E951C5A0-307E-80AE-82D0-2262D69311A4}"/>
              </a:ext>
            </a:extLst>
          </p:cNvPr>
          <p:cNvSpPr txBox="1">
            <a:spLocks/>
          </p:cNvSpPr>
          <p:nvPr/>
        </p:nvSpPr>
        <p:spPr>
          <a:xfrm>
            <a:off x="504512" y="3530507"/>
            <a:ext cx="3115537" cy="515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kumimoji="1" sz="2600" spc="150">
                <a:solidFill>
                  <a:schemeClr val="tx2"/>
                </a:solidFill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 告 者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ja-JP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テキスト プレースホルダー 30">
            <a:extLst>
              <a:ext uri="{FF2B5EF4-FFF2-40B4-BE49-F238E27FC236}">
                <a16:creationId xmlns:a16="http://schemas.microsoft.com/office/drawing/2014/main" id="{711F54BD-E96D-D2E3-A8BF-C357545486C5}"/>
              </a:ext>
            </a:extLst>
          </p:cNvPr>
          <p:cNvSpPr txBox="1">
            <a:spLocks/>
          </p:cNvSpPr>
          <p:nvPr/>
        </p:nvSpPr>
        <p:spPr>
          <a:xfrm>
            <a:off x="476413" y="4045976"/>
            <a:ext cx="3115537" cy="515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kumimoji="1" sz="2600" spc="150">
                <a:solidFill>
                  <a:schemeClr val="tx2"/>
                </a:solidFill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報告日期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ja-JP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D7B5B2AA-6155-03C5-CD24-68230DCDB9DD}"/>
              </a:ext>
            </a:extLst>
          </p:cNvPr>
          <p:cNvSpPr txBox="1"/>
          <p:nvPr/>
        </p:nvSpPr>
        <p:spPr>
          <a:xfrm>
            <a:off x="7839075" y="4592222"/>
            <a:ext cx="13862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2024.05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版</a:t>
            </a:r>
            <a:endParaRPr lang="ko-KR" altLang="en-US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32F2C27-B104-47DF-99DE-ADF7E7A30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7AA3FD6-CE41-A837-BE04-3D3947ACB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04" y="234266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11;p68">
            <a:extLst>
              <a:ext uri="{FF2B5EF4-FFF2-40B4-BE49-F238E27FC236}">
                <a16:creationId xmlns:a16="http://schemas.microsoft.com/office/drawing/2014/main" id="{89F5BA96-21D5-57CA-59E9-A5B8216C4D10}"/>
              </a:ext>
            </a:extLst>
          </p:cNvPr>
          <p:cNvSpPr/>
          <p:nvPr/>
        </p:nvSpPr>
        <p:spPr>
          <a:xfrm>
            <a:off x="4012827" y="5682"/>
            <a:ext cx="5198028" cy="5143500"/>
          </a:xfrm>
          <a:custGeom>
            <a:avLst/>
            <a:gdLst/>
            <a:ahLst/>
            <a:cxnLst/>
            <a:rect l="l" t="t" r="r" b="b"/>
            <a:pathLst>
              <a:path w="4835375" h="5143500" extrusionOk="0">
                <a:moveTo>
                  <a:pt x="1081209" y="0"/>
                </a:moveTo>
                <a:lnTo>
                  <a:pt x="4835375" y="0"/>
                </a:lnTo>
                <a:lnTo>
                  <a:pt x="4835375" y="5143500"/>
                </a:lnTo>
                <a:lnTo>
                  <a:pt x="1081207" y="5143500"/>
                </a:lnTo>
                <a:lnTo>
                  <a:pt x="1055622" y="5120247"/>
                </a:lnTo>
                <a:cubicBezTo>
                  <a:pt x="403405" y="4468030"/>
                  <a:pt x="0" y="3567001"/>
                  <a:pt x="0" y="2571751"/>
                </a:cubicBezTo>
                <a:cubicBezTo>
                  <a:pt x="0" y="1576502"/>
                  <a:pt x="403405" y="675472"/>
                  <a:pt x="1055622" y="23256"/>
                </a:cubicBezTo>
                <a:close/>
              </a:path>
            </a:pathLst>
          </a:custGeom>
          <a:solidFill>
            <a:srgbClr val="E2F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52F3F436-7CC4-DCCD-078B-737DE0B77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863505">
            <a:off x="164337" y="-98474"/>
            <a:ext cx="1602630" cy="1482748"/>
          </a:xfrm>
          <a:prstGeom prst="rtTriangle">
            <a:avLst/>
          </a:prstGeom>
          <a:solidFill>
            <a:srgbClr val="E2F3B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3A632F44-B536-9ED0-F9DE-D1572F913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9516">
            <a:off x="138333" y="88218"/>
            <a:ext cx="1132769" cy="1109364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6599BF-B674-DC3A-D439-B895F4FA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917" name="Google Shape;917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9" name="Google Shape;919;p78"/>
          <p:cNvSpPr txBox="1"/>
          <p:nvPr/>
        </p:nvSpPr>
        <p:spPr>
          <a:xfrm>
            <a:off x="464400" y="442800"/>
            <a:ext cx="31330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目標客戶與推廣策略</a:t>
            </a:r>
          </a:p>
        </p:txBody>
      </p:sp>
      <p:grpSp>
        <p:nvGrpSpPr>
          <p:cNvPr id="9" name="Google Shape;635;p68">
            <a:extLst>
              <a:ext uri="{FF2B5EF4-FFF2-40B4-BE49-F238E27FC236}">
                <a16:creationId xmlns:a16="http://schemas.microsoft.com/office/drawing/2014/main" id="{C32901D9-44E2-99C5-CC02-E657A356A961}"/>
              </a:ext>
            </a:extLst>
          </p:cNvPr>
          <p:cNvGrpSpPr/>
          <p:nvPr/>
        </p:nvGrpSpPr>
        <p:grpSpPr>
          <a:xfrm>
            <a:off x="2457900" y="2300227"/>
            <a:ext cx="1737900" cy="1656000"/>
            <a:chOff x="778925" y="2487327"/>
            <a:chExt cx="1737900" cy="1656000"/>
          </a:xfrm>
        </p:grpSpPr>
        <p:grpSp>
          <p:nvGrpSpPr>
            <p:cNvPr id="10" name="Google Shape;637;p68">
              <a:extLst>
                <a:ext uri="{FF2B5EF4-FFF2-40B4-BE49-F238E27FC236}">
                  <a16:creationId xmlns:a16="http://schemas.microsoft.com/office/drawing/2014/main" id="{5A105263-A7E5-12BC-8E3A-48F33B084BE8}"/>
                </a:ext>
              </a:extLst>
            </p:cNvPr>
            <p:cNvGrpSpPr/>
            <p:nvPr/>
          </p:nvGrpSpPr>
          <p:grpSpPr>
            <a:xfrm>
              <a:off x="778925" y="2487327"/>
              <a:ext cx="1737900" cy="1656000"/>
              <a:chOff x="-1317925" y="2847177"/>
              <a:chExt cx="1737900" cy="1656000"/>
            </a:xfrm>
          </p:grpSpPr>
          <p:sp>
            <p:nvSpPr>
              <p:cNvPr id="12" name="Google Shape;638;p68">
                <a:extLst>
                  <a:ext uri="{FF2B5EF4-FFF2-40B4-BE49-F238E27FC236}">
                    <a16:creationId xmlns:a16="http://schemas.microsoft.com/office/drawing/2014/main" id="{A16EDF73-3A21-54C0-806B-8319D75824E4}"/>
                  </a:ext>
                </a:extLst>
              </p:cNvPr>
              <p:cNvSpPr/>
              <p:nvPr/>
            </p:nvSpPr>
            <p:spPr>
              <a:xfrm>
                <a:off x="-1276975" y="2847177"/>
                <a:ext cx="1656000" cy="1656000"/>
              </a:xfrm>
              <a:prstGeom prst="ellipse">
                <a:avLst/>
              </a:prstGeom>
              <a:solidFill>
                <a:srgbClr val="726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Google Shape;639;p68">
                <a:extLst>
                  <a:ext uri="{FF2B5EF4-FFF2-40B4-BE49-F238E27FC236}">
                    <a16:creationId xmlns:a16="http://schemas.microsoft.com/office/drawing/2014/main" id="{E2EB295F-A053-9DF1-D5CB-925E0AFB8E07}"/>
                  </a:ext>
                </a:extLst>
              </p:cNvPr>
              <p:cNvSpPr/>
              <p:nvPr/>
            </p:nvSpPr>
            <p:spPr>
              <a:xfrm>
                <a:off x="-1168975" y="2955163"/>
                <a:ext cx="1440000" cy="14400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Google Shape;640;p68">
                <a:extLst>
                  <a:ext uri="{FF2B5EF4-FFF2-40B4-BE49-F238E27FC236}">
                    <a16:creationId xmlns:a16="http://schemas.microsoft.com/office/drawing/2014/main" id="{6AC4444E-96F1-16B5-4F35-21626B1BCF41}"/>
                  </a:ext>
                </a:extLst>
              </p:cNvPr>
              <p:cNvSpPr txBox="1"/>
              <p:nvPr/>
            </p:nvSpPr>
            <p:spPr>
              <a:xfrm>
                <a:off x="-1317925" y="3074963"/>
                <a:ext cx="1737900" cy="369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zh-TW" sz="1200" dirty="0">
                    <a:solidFill>
                      <a:srgbClr val="706A7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主要</a:t>
                </a:r>
                <a:endParaRPr sz="1200" dirty="0">
                  <a:solidFill>
                    <a:srgbClr val="706A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1" name="Google Shape;641;p68">
              <a:extLst>
                <a:ext uri="{FF2B5EF4-FFF2-40B4-BE49-F238E27FC236}">
                  <a16:creationId xmlns:a16="http://schemas.microsoft.com/office/drawing/2014/main" id="{752FCD43-D5F5-676D-1221-1896EE36C41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458" t="4593" r="58346" b="54497"/>
            <a:stretch/>
          </p:blipFill>
          <p:spPr>
            <a:xfrm>
              <a:off x="1356125" y="3408387"/>
              <a:ext cx="583500" cy="618600"/>
            </a:xfrm>
            <a:prstGeom prst="flowChartConnector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42;p68">
            <a:extLst>
              <a:ext uri="{FF2B5EF4-FFF2-40B4-BE49-F238E27FC236}">
                <a16:creationId xmlns:a16="http://schemas.microsoft.com/office/drawing/2014/main" id="{E793656D-37CE-32DD-27E6-23EB53840762}"/>
              </a:ext>
            </a:extLst>
          </p:cNvPr>
          <p:cNvGrpSpPr/>
          <p:nvPr/>
        </p:nvGrpSpPr>
        <p:grpSpPr>
          <a:xfrm>
            <a:off x="385450" y="2300227"/>
            <a:ext cx="1737900" cy="1656000"/>
            <a:chOff x="278100" y="2147827"/>
            <a:chExt cx="1737900" cy="1656000"/>
          </a:xfrm>
        </p:grpSpPr>
        <p:grpSp>
          <p:nvGrpSpPr>
            <p:cNvPr id="16" name="Google Shape;644;p68">
              <a:extLst>
                <a:ext uri="{FF2B5EF4-FFF2-40B4-BE49-F238E27FC236}">
                  <a16:creationId xmlns:a16="http://schemas.microsoft.com/office/drawing/2014/main" id="{2625E7FC-D601-175D-22B5-E27EB59E8A4A}"/>
                </a:ext>
              </a:extLst>
            </p:cNvPr>
            <p:cNvGrpSpPr/>
            <p:nvPr/>
          </p:nvGrpSpPr>
          <p:grpSpPr>
            <a:xfrm>
              <a:off x="278100" y="2147827"/>
              <a:ext cx="1737900" cy="1656000"/>
              <a:chOff x="-1317925" y="2847177"/>
              <a:chExt cx="1737900" cy="1656000"/>
            </a:xfrm>
          </p:grpSpPr>
          <p:sp>
            <p:nvSpPr>
              <p:cNvPr id="18" name="Google Shape;645;p68">
                <a:extLst>
                  <a:ext uri="{FF2B5EF4-FFF2-40B4-BE49-F238E27FC236}">
                    <a16:creationId xmlns:a16="http://schemas.microsoft.com/office/drawing/2014/main" id="{BC12BBD7-E61D-3AF3-96E5-D83FED807C48}"/>
                  </a:ext>
                </a:extLst>
              </p:cNvPr>
              <p:cNvSpPr/>
              <p:nvPr/>
            </p:nvSpPr>
            <p:spPr>
              <a:xfrm>
                <a:off x="-1276975" y="2847177"/>
                <a:ext cx="1656000" cy="1656000"/>
              </a:xfrm>
              <a:prstGeom prst="ellipse">
                <a:avLst/>
              </a:prstGeom>
              <a:solidFill>
                <a:srgbClr val="114225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Google Shape;646;p68">
                <a:extLst>
                  <a:ext uri="{FF2B5EF4-FFF2-40B4-BE49-F238E27FC236}">
                    <a16:creationId xmlns:a16="http://schemas.microsoft.com/office/drawing/2014/main" id="{778F0922-F4C3-D917-D7C7-1FEA38550100}"/>
                  </a:ext>
                </a:extLst>
              </p:cNvPr>
              <p:cNvSpPr/>
              <p:nvPr/>
            </p:nvSpPr>
            <p:spPr>
              <a:xfrm>
                <a:off x="-1168975" y="2955163"/>
                <a:ext cx="1440000" cy="14400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Google Shape;647;p68">
                <a:extLst>
                  <a:ext uri="{FF2B5EF4-FFF2-40B4-BE49-F238E27FC236}">
                    <a16:creationId xmlns:a16="http://schemas.microsoft.com/office/drawing/2014/main" id="{53120F44-730D-1968-E28B-2BFB319C4DF7}"/>
                  </a:ext>
                </a:extLst>
              </p:cNvPr>
              <p:cNvSpPr txBox="1"/>
              <p:nvPr/>
            </p:nvSpPr>
            <p:spPr>
              <a:xfrm>
                <a:off x="-1317925" y="3078725"/>
                <a:ext cx="1737900" cy="369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200" dirty="0">
                    <a:solidFill>
                      <a:srgbClr val="706A7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次要 </a:t>
                </a:r>
                <a:endParaRPr sz="1200" dirty="0">
                  <a:solidFill>
                    <a:srgbClr val="706A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7" name="Google Shape;648;p68">
              <a:extLst>
                <a:ext uri="{FF2B5EF4-FFF2-40B4-BE49-F238E27FC236}">
                  <a16:creationId xmlns:a16="http://schemas.microsoft.com/office/drawing/2014/main" id="{2180A617-DEAE-E0F3-5630-CF5CD611D52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0221" t="45640" r="4636" b="4359"/>
            <a:stretch/>
          </p:blipFill>
          <p:spPr>
            <a:xfrm>
              <a:off x="855300" y="3102355"/>
              <a:ext cx="583500" cy="606000"/>
            </a:xfrm>
            <a:prstGeom prst="flowChartConnector">
              <a:avLst/>
            </a:prstGeom>
            <a:noFill/>
            <a:ln>
              <a:noFill/>
            </a:ln>
          </p:spPr>
        </p:pic>
      </p:grpSp>
      <p:grpSp>
        <p:nvGrpSpPr>
          <p:cNvPr id="21" name="Google Shape;651;p68">
            <a:extLst>
              <a:ext uri="{FF2B5EF4-FFF2-40B4-BE49-F238E27FC236}">
                <a16:creationId xmlns:a16="http://schemas.microsoft.com/office/drawing/2014/main" id="{0A36165C-8071-7C62-7307-CEB38448FAD3}"/>
              </a:ext>
            </a:extLst>
          </p:cNvPr>
          <p:cNvGrpSpPr/>
          <p:nvPr/>
        </p:nvGrpSpPr>
        <p:grpSpPr>
          <a:xfrm>
            <a:off x="4485300" y="2288239"/>
            <a:ext cx="1737900" cy="1656000"/>
            <a:chOff x="-1317925" y="2847177"/>
            <a:chExt cx="1737900" cy="1656000"/>
          </a:xfrm>
        </p:grpSpPr>
        <p:sp>
          <p:nvSpPr>
            <p:cNvPr id="22" name="Google Shape;652;p68">
              <a:extLst>
                <a:ext uri="{FF2B5EF4-FFF2-40B4-BE49-F238E27FC236}">
                  <a16:creationId xmlns:a16="http://schemas.microsoft.com/office/drawing/2014/main" id="{7BB09A49-909E-3C62-15FB-9073CDBAD9EB}"/>
                </a:ext>
              </a:extLst>
            </p:cNvPr>
            <p:cNvSpPr/>
            <p:nvPr/>
          </p:nvSpPr>
          <p:spPr>
            <a:xfrm>
              <a:off x="-1276975" y="2847177"/>
              <a:ext cx="1656000" cy="1656000"/>
            </a:xfrm>
            <a:prstGeom prst="ellipse">
              <a:avLst/>
            </a:prstGeom>
            <a:solidFill>
              <a:srgbClr val="114225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Google Shape;653;p68">
              <a:extLst>
                <a:ext uri="{FF2B5EF4-FFF2-40B4-BE49-F238E27FC236}">
                  <a16:creationId xmlns:a16="http://schemas.microsoft.com/office/drawing/2014/main" id="{AF1114B1-F5B6-1AB1-92A2-0A2831303144}"/>
                </a:ext>
              </a:extLst>
            </p:cNvPr>
            <p:cNvSpPr/>
            <p:nvPr/>
          </p:nvSpPr>
          <p:spPr>
            <a:xfrm>
              <a:off x="-1168975" y="2955163"/>
              <a:ext cx="1440000" cy="14400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4" name="Google Shape;654;p68">
              <a:extLst>
                <a:ext uri="{FF2B5EF4-FFF2-40B4-BE49-F238E27FC236}">
                  <a16:creationId xmlns:a16="http://schemas.microsoft.com/office/drawing/2014/main" id="{DAF36ED6-5605-6045-C2C5-15C03DFE07F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0122" t="-2775" r="2929" b="52775"/>
            <a:stretch/>
          </p:blipFill>
          <p:spPr>
            <a:xfrm>
              <a:off x="-795625" y="3702475"/>
              <a:ext cx="693300" cy="692700"/>
            </a:xfrm>
            <a:prstGeom prst="flowChartConnector">
              <a:avLst/>
            </a:prstGeom>
            <a:noFill/>
            <a:ln>
              <a:noFill/>
            </a:ln>
          </p:spPr>
        </p:pic>
        <p:sp>
          <p:nvSpPr>
            <p:cNvPr id="25" name="Google Shape;655;p68">
              <a:extLst>
                <a:ext uri="{FF2B5EF4-FFF2-40B4-BE49-F238E27FC236}">
                  <a16:creationId xmlns:a16="http://schemas.microsoft.com/office/drawing/2014/main" id="{9F5C1944-C65A-FBD8-7E77-4B23944F3030}"/>
                </a:ext>
              </a:extLst>
            </p:cNvPr>
            <p:cNvSpPr txBox="1"/>
            <p:nvPr/>
          </p:nvSpPr>
          <p:spPr>
            <a:xfrm>
              <a:off x="-1317925" y="3021050"/>
              <a:ext cx="1737900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 dirty="0">
                  <a:solidFill>
                    <a:srgbClr val="6A656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次要 </a:t>
              </a:r>
              <a:endParaRPr sz="1200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6" name="圖片 25">
            <a:extLst>
              <a:ext uri="{FF2B5EF4-FFF2-40B4-BE49-F238E27FC236}">
                <a16:creationId xmlns:a16="http://schemas.microsoft.com/office/drawing/2014/main" id="{A1837B7C-A0AC-3B4B-520C-7982C21B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75" y="293862"/>
            <a:ext cx="1073621" cy="830088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E29B6B43-12D0-8965-0814-132275644BBA}"/>
              </a:ext>
            </a:extLst>
          </p:cNvPr>
          <p:cNvSpPr txBox="1"/>
          <p:nvPr/>
        </p:nvSpPr>
        <p:spPr>
          <a:xfrm>
            <a:off x="2032000" y="903284"/>
            <a:ext cx="571760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b="1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◎請描述產品的目標客群，如何接觸目標客群，主要的營運模式與市場進入或產品推廣策略。</a:t>
            </a:r>
            <a:endParaRPr lang="en-US" altLang="zh-TW" dirty="0"/>
          </a:p>
          <a:p>
            <a:r>
              <a:rPr lang="zh-TW" altLang="en-US" dirty="0"/>
              <a:t>或者透過和</a:t>
            </a:r>
            <a:r>
              <a:rPr lang="en-US" altLang="zh-TW" dirty="0"/>
              <a:t>SI/</a:t>
            </a:r>
            <a:r>
              <a:rPr lang="zh-TW" altLang="en-US" dirty="0"/>
              <a:t>經銷代理商怎麼分工合作或整合，創造利潤；可運用下圖行銷策略</a:t>
            </a:r>
            <a:r>
              <a:rPr lang="en-US" altLang="zh-TW" dirty="0"/>
              <a:t>(4p)</a:t>
            </a:r>
            <a:r>
              <a:rPr lang="zh-TW" altLang="en-US" dirty="0"/>
              <a:t>作為思維起點，再依照公司的目標，自行延伸。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593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52F3F436-7CC4-DCCD-078B-737DE0B77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863505">
            <a:off x="164337" y="-98474"/>
            <a:ext cx="1602630" cy="1482748"/>
          </a:xfrm>
          <a:prstGeom prst="rtTriangle">
            <a:avLst/>
          </a:prstGeom>
          <a:solidFill>
            <a:srgbClr val="E2F3B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3A632F44-B536-9ED0-F9DE-D1572F913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9516">
            <a:off x="138333" y="88218"/>
            <a:ext cx="1132769" cy="1109364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6599BF-B674-DC3A-D439-B895F4FA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917" name="Google Shape;917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9" name="Google Shape;919;p78"/>
          <p:cNvSpPr txBox="1"/>
          <p:nvPr/>
        </p:nvSpPr>
        <p:spPr>
          <a:xfrm>
            <a:off x="464400" y="442800"/>
            <a:ext cx="179729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競爭者比較</a:t>
            </a:r>
            <a:endParaRPr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76E6F32-783C-CE27-D41C-00D412BF9F66}"/>
              </a:ext>
            </a:extLst>
          </p:cNvPr>
          <p:cNvSpPr/>
          <p:nvPr/>
        </p:nvSpPr>
        <p:spPr>
          <a:xfrm>
            <a:off x="2316296" y="319734"/>
            <a:ext cx="5167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◎摘要說明公司技術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產品，並與競爭者進行差異分析說明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如技術價勢性、成本優勢性、市場發展性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…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等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，如公司為新興技術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產品，建議需特別說明其技術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產品價值、市場需求等。</a:t>
            </a:r>
            <a:endParaRPr lang="en-US" altLang="zh-TW" sz="1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建議以表格呈現與競爭者各項目之比較。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fld>
            <a:endParaRPr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Google Shape;1231;p89">
            <a:extLst>
              <a:ext uri="{FF2B5EF4-FFF2-40B4-BE49-F238E27FC236}">
                <a16:creationId xmlns:a16="http://schemas.microsoft.com/office/drawing/2014/main" id="{78392EFD-B676-6371-081F-4D4DDFEBD7CA}"/>
              </a:ext>
            </a:extLst>
          </p:cNvPr>
          <p:cNvSpPr txBox="1"/>
          <p:nvPr/>
        </p:nvSpPr>
        <p:spPr>
          <a:xfrm>
            <a:off x="381943" y="412800"/>
            <a:ext cx="400110" cy="4375768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近三年營運狀況</a:t>
            </a:r>
            <a:endParaRPr lang="en-US" altLang="zh-TW"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F3E59D-B469-46C5-9FF8-3B916507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0" y="4292174"/>
            <a:ext cx="988976" cy="76464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B344CEB-2285-E935-50FF-91C023601D70}"/>
              </a:ext>
            </a:extLst>
          </p:cNvPr>
          <p:cNvSpPr txBox="1"/>
          <p:nvPr/>
        </p:nvSpPr>
        <p:spPr>
          <a:xfrm>
            <a:off x="7300659" y="243999"/>
            <a:ext cx="156485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5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單位：新台幣元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416424A3-EC83-D685-2BEB-49DFD9B1A476}"/>
              </a:ext>
            </a:extLst>
          </p:cNvPr>
          <p:cNvSpPr txBox="1"/>
          <p:nvPr/>
        </p:nvSpPr>
        <p:spPr>
          <a:xfrm>
            <a:off x="879468" y="270161"/>
            <a:ext cx="547320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b="1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請公司依照目前狀況填寫，若無可填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“-”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。</a:t>
            </a:r>
            <a:endParaRPr lang="ko-KR" altLang="en-US" dirty="0">
              <a:latin typeface="微軟正黑體" panose="020B0604030504040204" pitchFamily="34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7C6EA5C-8502-C821-48E6-AC0343CB5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56834"/>
              </p:ext>
            </p:extLst>
          </p:nvPr>
        </p:nvGraphicFramePr>
        <p:xfrm>
          <a:off x="1076486" y="573320"/>
          <a:ext cx="7685572" cy="43775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1753720">
                  <a:extLst>
                    <a:ext uri="{9D8B030D-6E8A-4147-A177-3AD203B41FA5}">
                      <a16:colId xmlns:a16="http://schemas.microsoft.com/office/drawing/2014/main" val="1996958771"/>
                    </a:ext>
                  </a:extLst>
                </a:gridCol>
                <a:gridCol w="1384556">
                  <a:extLst>
                    <a:ext uri="{9D8B030D-6E8A-4147-A177-3AD203B41FA5}">
                      <a16:colId xmlns:a16="http://schemas.microsoft.com/office/drawing/2014/main" val="1532265976"/>
                    </a:ext>
                  </a:extLst>
                </a:gridCol>
                <a:gridCol w="1473069">
                  <a:extLst>
                    <a:ext uri="{9D8B030D-6E8A-4147-A177-3AD203B41FA5}">
                      <a16:colId xmlns:a16="http://schemas.microsoft.com/office/drawing/2014/main" val="2918236279"/>
                    </a:ext>
                  </a:extLst>
                </a:gridCol>
                <a:gridCol w="1368824">
                  <a:extLst>
                    <a:ext uri="{9D8B030D-6E8A-4147-A177-3AD203B41FA5}">
                      <a16:colId xmlns:a16="http://schemas.microsoft.com/office/drawing/2014/main" val="2177363761"/>
                    </a:ext>
                  </a:extLst>
                </a:gridCol>
                <a:gridCol w="1705403">
                  <a:extLst>
                    <a:ext uri="{9D8B030D-6E8A-4147-A177-3AD203B41FA5}">
                      <a16:colId xmlns:a16="http://schemas.microsoft.com/office/drawing/2014/main" val="760203184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chemeClr val="bg1"/>
                          </a:solidFill>
                          <a:effectLst/>
                        </a:rPr>
                        <a:t>項目</a:t>
                      </a:r>
                      <a:r>
                        <a:rPr lang="en-US" altLang="zh-TW" sz="1400" kern="1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zh-TW" altLang="en-US" sz="1400" kern="100" dirty="0">
                          <a:solidFill>
                            <a:schemeClr val="bg1"/>
                          </a:solidFill>
                          <a:effectLst/>
                        </a:rPr>
                        <a:t>年份</a:t>
                      </a:r>
                      <a:endParaRPr lang="zh-TW" sz="1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110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zh-TW" altLang="en-US" sz="1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111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zh-TW" altLang="en-US" sz="1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112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en-US" altLang="zh-TW" sz="14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可先放自結</a:t>
                      </a: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altLang="en-US" sz="1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113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年 </a:t>
                      </a: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(1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月</a:t>
                      </a: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~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*月</a:t>
                      </a: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已實現營收</a:t>
                      </a: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altLang="en-US" sz="1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37528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營業</a:t>
                      </a:r>
                      <a:r>
                        <a:rPr lang="zh-TW" altLang="en-US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收入</a:t>
                      </a:r>
                      <a:endParaRPr 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987356657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營業成本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687556090"/>
                  </a:ext>
                </a:extLst>
              </a:tr>
              <a:tr h="315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營業毛利</a:t>
                      </a:r>
                      <a:r>
                        <a:rPr lang="en-US" altLang="zh-TW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/</a:t>
                      </a:r>
                      <a:r>
                        <a:rPr lang="zh-TW" altLang="en-US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毛利率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3282556944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營業費用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503337160"/>
                  </a:ext>
                </a:extLst>
              </a:tr>
              <a:tr h="315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營業利益</a:t>
                      </a:r>
                      <a:r>
                        <a:rPr lang="en-US" altLang="zh-TW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利益率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483499764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業外收入及支出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2247342145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所得稅費用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835657798"/>
                  </a:ext>
                </a:extLst>
              </a:tr>
              <a:tr h="315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稅後淨利</a:t>
                      </a:r>
                      <a:r>
                        <a:rPr lang="en-US" altLang="zh-TW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/</a:t>
                      </a: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淨利率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3329585365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每股盈餘</a:t>
                      </a:r>
                      <a:r>
                        <a:rPr lang="en-US" altLang="zh-TW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(EPS)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250809419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負債比率</a:t>
                      </a:r>
                      <a:endParaRPr lang="zh-TW" altLang="en-US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3340088886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每股淨值</a:t>
                      </a: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3277390439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股本</a:t>
                      </a: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242263474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員工數 </a:t>
                      </a:r>
                      <a:r>
                        <a:rPr lang="en-US" altLang="zh-TW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人</a:t>
                      </a:r>
                      <a:r>
                        <a:rPr lang="en-US" altLang="zh-TW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2793870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744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2" name="Google Shape;1042;p80"/>
          <p:cNvSpPr txBox="1"/>
          <p:nvPr/>
        </p:nvSpPr>
        <p:spPr>
          <a:xfrm>
            <a:off x="464400" y="437600"/>
            <a:ext cx="430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代表性客戶與</a:t>
            </a: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經營實績</a:t>
            </a:r>
            <a:endParaRPr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43" name="Google Shape;1043;p80"/>
          <p:cNvGrpSpPr/>
          <p:nvPr/>
        </p:nvGrpSpPr>
        <p:grpSpPr>
          <a:xfrm>
            <a:off x="366875" y="2982675"/>
            <a:ext cx="4576519" cy="702000"/>
            <a:chOff x="595476" y="3135032"/>
            <a:chExt cx="3954480" cy="702000"/>
          </a:xfrm>
        </p:grpSpPr>
        <p:sp>
          <p:nvSpPr>
            <p:cNvPr id="1044" name="Google Shape;1044;p80"/>
            <p:cNvSpPr/>
            <p:nvPr/>
          </p:nvSpPr>
          <p:spPr>
            <a:xfrm>
              <a:off x="670355" y="3172184"/>
              <a:ext cx="3879600" cy="66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045" name="Google Shape;1045;p80"/>
            <p:cNvSpPr/>
            <p:nvPr/>
          </p:nvSpPr>
          <p:spPr>
            <a:xfrm>
              <a:off x="595476" y="3135032"/>
              <a:ext cx="143700" cy="7020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1046" name="Google Shape;1046;p80"/>
          <p:cNvSpPr/>
          <p:nvPr/>
        </p:nvSpPr>
        <p:spPr>
          <a:xfrm>
            <a:off x="2866650" y="3047526"/>
            <a:ext cx="1689600" cy="609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zh-TW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</a:t>
            </a:r>
            <a:r>
              <a:rPr lang="en-US" altLang="zh-TW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年營收</a:t>
            </a:r>
            <a:endParaRPr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7" name="Google Shape;1047;p80"/>
          <p:cNvSpPr/>
          <p:nvPr/>
        </p:nvSpPr>
        <p:spPr>
          <a:xfrm>
            <a:off x="557846" y="3010513"/>
            <a:ext cx="223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NTD </a:t>
            </a:r>
            <a:r>
              <a:rPr lang="en-US" altLang="zh-TW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sz="2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" name="Google Shape;1048;p80"/>
          <p:cNvSpPr/>
          <p:nvPr/>
        </p:nvSpPr>
        <p:spPr>
          <a:xfrm>
            <a:off x="452729" y="2176396"/>
            <a:ext cx="4491000" cy="66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76200" dir="2700000" algn="tl" rotWithShape="0">
              <a:srgbClr val="000000">
                <a:alpha val="1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049" name="Google Shape;1049;p80"/>
          <p:cNvSpPr/>
          <p:nvPr/>
        </p:nvSpPr>
        <p:spPr>
          <a:xfrm>
            <a:off x="366875" y="2139250"/>
            <a:ext cx="143700" cy="702000"/>
          </a:xfrm>
          <a:prstGeom prst="rect">
            <a:avLst/>
          </a:prstGeom>
          <a:solidFill>
            <a:srgbClr val="85B7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grpSp>
        <p:nvGrpSpPr>
          <p:cNvPr id="1050" name="Google Shape;1050;p80"/>
          <p:cNvGrpSpPr/>
          <p:nvPr/>
        </p:nvGrpSpPr>
        <p:grpSpPr>
          <a:xfrm>
            <a:off x="366875" y="1287850"/>
            <a:ext cx="4576829" cy="710000"/>
            <a:chOff x="595471" y="1440269"/>
            <a:chExt cx="4295878" cy="710000"/>
          </a:xfrm>
        </p:grpSpPr>
        <p:sp>
          <p:nvSpPr>
            <p:cNvPr id="1051" name="Google Shape;1051;p80"/>
            <p:cNvSpPr/>
            <p:nvPr/>
          </p:nvSpPr>
          <p:spPr>
            <a:xfrm>
              <a:off x="670349" y="1485435"/>
              <a:ext cx="4221000" cy="66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052" name="Google Shape;1052;p80"/>
            <p:cNvSpPr/>
            <p:nvPr/>
          </p:nvSpPr>
          <p:spPr>
            <a:xfrm>
              <a:off x="2936742" y="1440269"/>
              <a:ext cx="1826100" cy="7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年度成長</a:t>
              </a:r>
              <a:endParaRPr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3" name="Google Shape;1053;p80"/>
            <p:cNvSpPr/>
            <p:nvPr/>
          </p:nvSpPr>
          <p:spPr>
            <a:xfrm>
              <a:off x="769702" y="1440269"/>
              <a:ext cx="2118300" cy="7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2800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zh-TW" sz="2800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倍</a:t>
              </a:r>
              <a:endParaRPr sz="2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4" name="Google Shape;1054;p80"/>
            <p:cNvSpPr/>
            <p:nvPr/>
          </p:nvSpPr>
          <p:spPr>
            <a:xfrm>
              <a:off x="595471" y="1448269"/>
              <a:ext cx="143700" cy="7020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1055" name="Google Shape;1055;p80"/>
          <p:cNvSpPr/>
          <p:nvPr/>
        </p:nvSpPr>
        <p:spPr>
          <a:xfrm>
            <a:off x="2863250" y="2207150"/>
            <a:ext cx="2056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客戶數</a:t>
            </a:r>
            <a:endParaRPr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6" name="Google Shape;1056;p80"/>
          <p:cNvSpPr/>
          <p:nvPr/>
        </p:nvSpPr>
        <p:spPr>
          <a:xfrm>
            <a:off x="565900" y="2188675"/>
            <a:ext cx="2381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家戶</a:t>
            </a:r>
            <a:endParaRPr sz="28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57" name="Google Shape;1057;p80"/>
          <p:cNvGrpSpPr/>
          <p:nvPr/>
        </p:nvGrpSpPr>
        <p:grpSpPr>
          <a:xfrm>
            <a:off x="366875" y="3842226"/>
            <a:ext cx="4576519" cy="710100"/>
            <a:chOff x="595476" y="3135045"/>
            <a:chExt cx="3954480" cy="710100"/>
          </a:xfrm>
        </p:grpSpPr>
        <p:sp>
          <p:nvSpPr>
            <p:cNvPr id="1058" name="Google Shape;1058;p80"/>
            <p:cNvSpPr/>
            <p:nvPr/>
          </p:nvSpPr>
          <p:spPr>
            <a:xfrm>
              <a:off x="670355" y="3172184"/>
              <a:ext cx="3879600" cy="66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059" name="Google Shape;1059;p80"/>
            <p:cNvSpPr/>
            <p:nvPr/>
          </p:nvSpPr>
          <p:spPr>
            <a:xfrm>
              <a:off x="595476" y="3135045"/>
              <a:ext cx="143700" cy="7101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1060" name="Google Shape;1060;p80"/>
          <p:cNvSpPr/>
          <p:nvPr/>
        </p:nvSpPr>
        <p:spPr>
          <a:xfrm>
            <a:off x="2866650" y="3925850"/>
            <a:ext cx="1689600" cy="609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zh-TW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2023年營收</a:t>
            </a:r>
            <a:endParaRPr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1" name="Google Shape;1061;p80"/>
          <p:cNvSpPr/>
          <p:nvPr/>
        </p:nvSpPr>
        <p:spPr>
          <a:xfrm>
            <a:off x="557850" y="3870050"/>
            <a:ext cx="24831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 年成長</a:t>
            </a:r>
            <a:endParaRPr sz="2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2" name="Google Shape;1062;p80"/>
          <p:cNvSpPr/>
          <p:nvPr/>
        </p:nvSpPr>
        <p:spPr>
          <a:xfrm>
            <a:off x="8271550" y="2019299"/>
            <a:ext cx="273900" cy="196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grpSp>
        <p:nvGrpSpPr>
          <p:cNvPr id="1063" name="Google Shape;1063;p80"/>
          <p:cNvGrpSpPr/>
          <p:nvPr/>
        </p:nvGrpSpPr>
        <p:grpSpPr>
          <a:xfrm>
            <a:off x="4974467" y="353356"/>
            <a:ext cx="4309500" cy="3183928"/>
            <a:chOff x="4491656" y="698769"/>
            <a:chExt cx="4940224" cy="4469400"/>
          </a:xfrm>
        </p:grpSpPr>
        <p:grpSp>
          <p:nvGrpSpPr>
            <p:cNvPr id="1064" name="Google Shape;1064;p80"/>
            <p:cNvGrpSpPr/>
            <p:nvPr/>
          </p:nvGrpSpPr>
          <p:grpSpPr>
            <a:xfrm>
              <a:off x="4491656" y="698769"/>
              <a:ext cx="4940224" cy="4469400"/>
              <a:chOff x="4491656" y="698769"/>
              <a:chExt cx="4940224" cy="4469400"/>
            </a:xfrm>
          </p:grpSpPr>
          <p:grpSp>
            <p:nvGrpSpPr>
              <p:cNvPr id="1065" name="Google Shape;1065;p80"/>
              <p:cNvGrpSpPr/>
              <p:nvPr/>
            </p:nvGrpSpPr>
            <p:grpSpPr>
              <a:xfrm>
                <a:off x="4491656" y="698769"/>
                <a:ext cx="4940224" cy="4469400"/>
                <a:chOff x="4491656" y="698769"/>
                <a:chExt cx="4940224" cy="4469400"/>
              </a:xfrm>
            </p:grpSpPr>
            <p:sp>
              <p:nvSpPr>
                <p:cNvPr id="1066" name="Google Shape;1066;p80"/>
                <p:cNvSpPr/>
                <p:nvPr/>
              </p:nvSpPr>
              <p:spPr>
                <a:xfrm>
                  <a:off x="4962480" y="698769"/>
                  <a:ext cx="4469400" cy="4469400"/>
                </a:xfrm>
                <a:prstGeom prst="ellipse">
                  <a:avLst/>
                </a:prstGeom>
                <a:solidFill>
                  <a:srgbClr val="E2F3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endParaRPr>
                </a:p>
              </p:txBody>
            </p:sp>
            <p:sp>
              <p:nvSpPr>
                <p:cNvPr id="1067" name="Google Shape;1067;p80"/>
                <p:cNvSpPr txBox="1"/>
                <p:nvPr/>
              </p:nvSpPr>
              <p:spPr>
                <a:xfrm>
                  <a:off x="4491656" y="2132500"/>
                  <a:ext cx="853138" cy="518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zh-TW" sz="1200" b="0" i="0" u="none" strike="noStrike" cap="none">
                      <a:solidFill>
                        <a:srgbClr val="57424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Montserrat"/>
                      <a:sym typeface="Montserrat"/>
                    </a:rPr>
                    <a:t>10000</a:t>
                  </a:r>
                  <a:endParaRPr sz="1000" b="0" i="0" u="none" strike="noStrike" cap="none">
                    <a:solidFill>
                      <a:srgbClr val="57424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ontserrat"/>
                    <a:sym typeface="Montserrat"/>
                  </a:endParaRPr>
                </a:p>
              </p:txBody>
            </p:sp>
            <p:grpSp>
              <p:nvGrpSpPr>
                <p:cNvPr id="1068" name="Google Shape;1068;p80"/>
                <p:cNvGrpSpPr/>
                <p:nvPr/>
              </p:nvGrpSpPr>
              <p:grpSpPr>
                <a:xfrm>
                  <a:off x="5387650" y="2171199"/>
                  <a:ext cx="3381511" cy="2207096"/>
                  <a:chOff x="4767707" y="2108840"/>
                  <a:chExt cx="3381511" cy="2207096"/>
                </a:xfrm>
              </p:grpSpPr>
              <p:sp>
                <p:nvSpPr>
                  <p:cNvPr id="1069" name="Google Shape;1069;p80"/>
                  <p:cNvSpPr/>
                  <p:nvPr/>
                </p:nvSpPr>
                <p:spPr>
                  <a:xfrm>
                    <a:off x="6832873" y="2127375"/>
                    <a:ext cx="273900" cy="17868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0"/>
                  <p:cNvSpPr/>
                  <p:nvPr/>
                </p:nvSpPr>
                <p:spPr>
                  <a:xfrm>
                    <a:off x="6233447" y="2132523"/>
                    <a:ext cx="273900" cy="17868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1" name="Google Shape;1071;p80"/>
                  <p:cNvSpPr/>
                  <p:nvPr/>
                </p:nvSpPr>
                <p:spPr>
                  <a:xfrm>
                    <a:off x="5632328" y="2132523"/>
                    <a:ext cx="273900" cy="17868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2" name="Google Shape;1072;p80"/>
                  <p:cNvSpPr/>
                  <p:nvPr/>
                </p:nvSpPr>
                <p:spPr>
                  <a:xfrm>
                    <a:off x="5039209" y="2131494"/>
                    <a:ext cx="273900" cy="17868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4" name="Google Shape;1074;p80"/>
                  <p:cNvSpPr txBox="1"/>
                  <p:nvPr/>
                </p:nvSpPr>
                <p:spPr>
                  <a:xfrm rot="2971">
                    <a:off x="4827602" y="3840737"/>
                    <a:ext cx="694200" cy="475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lang="zh-TW" sz="1000" i="0" u="none" strike="noStrike" cap="none">
                        <a:solidFill>
                          <a:srgbClr val="5742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2020</a:t>
                    </a:r>
                    <a:endParaRPr sz="1000" i="0" u="none" strike="noStrike" cap="none">
                      <a:solidFill>
                        <a:srgbClr val="57424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075" name="Google Shape;1075;p80"/>
                  <p:cNvSpPr txBox="1"/>
                  <p:nvPr/>
                </p:nvSpPr>
                <p:spPr>
                  <a:xfrm rot="2971">
                    <a:off x="5416581" y="3840736"/>
                    <a:ext cx="694200" cy="475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lang="zh-TW" sz="1000" i="0" u="none" strike="noStrike" cap="none">
                        <a:solidFill>
                          <a:srgbClr val="5742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2021</a:t>
                    </a:r>
                    <a:endParaRPr sz="1000" i="0" u="none" strike="noStrike" cap="none">
                      <a:solidFill>
                        <a:srgbClr val="57424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076" name="Google Shape;1076;p80"/>
                  <p:cNvSpPr txBox="1"/>
                  <p:nvPr/>
                </p:nvSpPr>
                <p:spPr>
                  <a:xfrm rot="2971">
                    <a:off x="6014829" y="3840736"/>
                    <a:ext cx="694200" cy="475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lang="zh-TW" sz="1000" i="0" u="none" strike="noStrike" cap="none">
                        <a:solidFill>
                          <a:srgbClr val="5742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2022</a:t>
                    </a:r>
                    <a:endParaRPr sz="1000" i="0" u="none" strike="noStrike" cap="none">
                      <a:solidFill>
                        <a:srgbClr val="57424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077" name="Google Shape;1077;p80"/>
                  <p:cNvSpPr/>
                  <p:nvPr/>
                </p:nvSpPr>
                <p:spPr>
                  <a:xfrm>
                    <a:off x="6233589" y="3464726"/>
                    <a:ext cx="273900" cy="461700"/>
                  </a:xfrm>
                  <a:prstGeom prst="rect">
                    <a:avLst/>
                  </a:prstGeom>
                  <a:solidFill>
                    <a:srgbClr val="DDDAE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80"/>
                  <p:cNvSpPr/>
                  <p:nvPr/>
                </p:nvSpPr>
                <p:spPr>
                  <a:xfrm>
                    <a:off x="5629778" y="3811313"/>
                    <a:ext cx="273900" cy="114000"/>
                  </a:xfrm>
                  <a:prstGeom prst="rect">
                    <a:avLst/>
                  </a:prstGeom>
                  <a:solidFill>
                    <a:srgbClr val="DDDAE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0"/>
                  <p:cNvSpPr/>
                  <p:nvPr/>
                </p:nvSpPr>
                <p:spPr>
                  <a:xfrm>
                    <a:off x="5039148" y="3871044"/>
                    <a:ext cx="273900" cy="60000"/>
                  </a:xfrm>
                  <a:prstGeom prst="rect">
                    <a:avLst/>
                  </a:prstGeom>
                  <a:solidFill>
                    <a:srgbClr val="DDDAE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0" name="Google Shape;1080;p80"/>
                  <p:cNvSpPr txBox="1"/>
                  <p:nvPr/>
                </p:nvSpPr>
                <p:spPr>
                  <a:xfrm rot="2971">
                    <a:off x="6613080" y="3840736"/>
                    <a:ext cx="694200" cy="475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lang="zh-TW" sz="1000" i="0" u="none" strike="noStrike" cap="none">
                        <a:solidFill>
                          <a:srgbClr val="5742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2023</a:t>
                    </a:r>
                    <a:endParaRPr sz="1000" i="0" u="none" strike="noStrike" cap="none">
                      <a:solidFill>
                        <a:srgbClr val="57424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083" name="Google Shape;1083;p80"/>
                  <p:cNvSpPr/>
                  <p:nvPr/>
                </p:nvSpPr>
                <p:spPr>
                  <a:xfrm>
                    <a:off x="6832882" y="2349734"/>
                    <a:ext cx="273900" cy="1577400"/>
                  </a:xfrm>
                  <a:prstGeom prst="rect">
                    <a:avLst/>
                  </a:prstGeom>
                  <a:solidFill>
                    <a:srgbClr val="DDDAE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1085" name="Google Shape;1085;p80"/>
                  <p:cNvCxnSpPr/>
                  <p:nvPr/>
                </p:nvCxnSpPr>
                <p:spPr>
                  <a:xfrm rot="10800000">
                    <a:off x="4767707" y="2108840"/>
                    <a:ext cx="0" cy="18123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6A656E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86" name="Google Shape;1086;p80"/>
                  <p:cNvCxnSpPr/>
                  <p:nvPr/>
                </p:nvCxnSpPr>
                <p:spPr>
                  <a:xfrm rot="10800000" flipH="1">
                    <a:off x="4767707" y="3928717"/>
                    <a:ext cx="3015000" cy="24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6A656E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087" name="Google Shape;1087;p80"/>
                  <p:cNvSpPr txBox="1"/>
                  <p:nvPr/>
                </p:nvSpPr>
                <p:spPr>
                  <a:xfrm>
                    <a:off x="7833618" y="3780519"/>
                    <a:ext cx="315600" cy="51840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lang="zh-TW" sz="1200" b="0" i="0" u="none" strike="noStrike" cap="none">
                        <a:solidFill>
                          <a:srgbClr val="5742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"/>
                        <a:sym typeface="Noto Sans"/>
                      </a:rPr>
                      <a:t>年</a:t>
                    </a:r>
                    <a:endParaRPr sz="1200" b="0" i="0" u="none" strike="noStrike" cap="none">
                      <a:solidFill>
                        <a:srgbClr val="57424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Noto Sans"/>
                      <a:sym typeface="Noto Sans"/>
                    </a:endParaRPr>
                  </a:p>
                </p:txBody>
              </p:sp>
            </p:grpSp>
            <p:sp>
              <p:nvSpPr>
                <p:cNvPr id="1088" name="Google Shape;1088;p80"/>
                <p:cNvSpPr txBox="1"/>
                <p:nvPr/>
              </p:nvSpPr>
              <p:spPr>
                <a:xfrm>
                  <a:off x="4584347" y="2955875"/>
                  <a:ext cx="769483" cy="518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zh-TW" sz="1200" b="0" i="0" u="none" strike="noStrike" cap="none" dirty="0">
                      <a:solidFill>
                        <a:srgbClr val="57424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Montserrat"/>
                      <a:sym typeface="Montserrat"/>
                    </a:rPr>
                    <a:t>5000</a:t>
                  </a:r>
                  <a:endParaRPr sz="1200" b="0" i="0" u="none" strike="noStrike" cap="none" dirty="0">
                    <a:solidFill>
                      <a:srgbClr val="57424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1089" name="Google Shape;1089;p80"/>
              <p:cNvSpPr/>
              <p:nvPr/>
            </p:nvSpPr>
            <p:spPr>
              <a:xfrm>
                <a:off x="8033850" y="2019302"/>
                <a:ext cx="273900" cy="1960800"/>
              </a:xfrm>
              <a:prstGeom prst="rect">
                <a:avLst/>
              </a:prstGeom>
              <a:solidFill>
                <a:srgbClr val="6A6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endParaRPr>
              </a:p>
            </p:txBody>
          </p:sp>
        </p:grpSp>
        <p:sp>
          <p:nvSpPr>
            <p:cNvPr id="1091" name="Google Shape;1091;p80"/>
            <p:cNvSpPr txBox="1"/>
            <p:nvPr/>
          </p:nvSpPr>
          <p:spPr>
            <a:xfrm rot="2971">
              <a:off x="7832798" y="3793345"/>
              <a:ext cx="694200" cy="691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zh-TW" sz="1000" i="0" u="none" strike="noStrike" cap="none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</a:t>
              </a:r>
              <a:r>
                <a:rPr lang="zh-TW" sz="1000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4Q1</a:t>
              </a:r>
              <a:endParaRPr sz="100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TextBox 14">
            <a:extLst>
              <a:ext uri="{FF2B5EF4-FFF2-40B4-BE49-F238E27FC236}">
                <a16:creationId xmlns:a16="http://schemas.microsoft.com/office/drawing/2014/main" id="{A329FD98-BC93-06F7-8859-592B7D8CD5EA}"/>
              </a:ext>
            </a:extLst>
          </p:cNvPr>
          <p:cNvSpPr txBox="1"/>
          <p:nvPr/>
        </p:nvSpPr>
        <p:spPr>
          <a:xfrm>
            <a:off x="3978881" y="279183"/>
            <a:ext cx="451504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defRPr>
            </a:lvl1pPr>
          </a:lstStyle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◎主要客戶開發及進展？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如：前五大客戶與銷售數量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◎目前公司已有的銷售策略及進展？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如找尋合作夥伴，簽訂銷售契約等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◎以下為參考示意圖內容。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10D045BA-B396-458A-7D42-EB4DD610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07" y="3343228"/>
            <a:ext cx="3551558" cy="162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30277193-7F37-B932-160A-C642B0892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179766" y="3187220"/>
            <a:ext cx="2026624" cy="1875025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14FB18E2-85C6-4631-3D72-B70D77F0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643989">
            <a:off x="7409460" y="3582681"/>
            <a:ext cx="1602630" cy="1482748"/>
          </a:xfrm>
          <a:prstGeom prst="rtTriangle">
            <a:avLst/>
          </a:prstGeom>
          <a:solidFill>
            <a:srgbClr val="11422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9" name="Google Shape;1219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fld>
            <a:endParaRPr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Google Shape;1231;p89">
            <a:extLst>
              <a:ext uri="{FF2B5EF4-FFF2-40B4-BE49-F238E27FC236}">
                <a16:creationId xmlns:a16="http://schemas.microsoft.com/office/drawing/2014/main" id="{78392EFD-B676-6371-081F-4D4DDFEBD7CA}"/>
              </a:ext>
            </a:extLst>
          </p:cNvPr>
          <p:cNvSpPr txBox="1"/>
          <p:nvPr/>
        </p:nvSpPr>
        <p:spPr>
          <a:xfrm>
            <a:off x="381943" y="412799"/>
            <a:ext cx="400110" cy="4725245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未來發展目標與藍圖</a:t>
            </a:r>
            <a:endParaRPr lang="en-US" altLang="zh-TW"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F3E59D-B469-46C5-9FF8-3B916507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7728C08-246E-3D2D-DD68-840F50721D3B}"/>
              </a:ext>
            </a:extLst>
          </p:cNvPr>
          <p:cNvSpPr/>
          <p:nvPr/>
        </p:nvSpPr>
        <p:spPr>
          <a:xfrm>
            <a:off x="1146791" y="281013"/>
            <a:ext cx="64451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◎請說明未來三</a:t>
            </a:r>
            <a:r>
              <a:rPr lang="en-US" altLang="zh-TW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~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五年技術與產品發展藍圖之下，其各階段或每年要達成的</a:t>
            </a:r>
            <a:r>
              <a:rPr lang="en-US" altLang="zh-TW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Milestone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，其技術之開發應與產品發展及市場拓展相呼應，若本頁不敷使用，可自行增加頁面說明。</a:t>
            </a:r>
          </a:p>
        </p:txBody>
      </p:sp>
    </p:spTree>
    <p:extLst>
      <p:ext uri="{BB962C8B-B14F-4D97-AF65-F5344CB8AC3E}">
        <p14:creationId xmlns:p14="http://schemas.microsoft.com/office/powerpoint/2010/main" val="399097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1" name="Google Shape;1231;p89"/>
          <p:cNvSpPr txBox="1"/>
          <p:nvPr/>
        </p:nvSpPr>
        <p:spPr>
          <a:xfrm>
            <a:off x="307990" y="412800"/>
            <a:ext cx="474063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</a:t>
            </a:r>
            <a:endParaRPr lang="en-US" altLang="zh-TW"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</a:t>
            </a:r>
            <a:endParaRPr lang="en-US" altLang="zh-TW"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endParaRPr lang="en-US" altLang="zh-TW"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</a:t>
            </a:r>
            <a:endParaRPr sz="20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233" name="Google Shape;1233;p89"/>
          <p:cNvGraphicFramePr/>
          <p:nvPr>
            <p:extLst>
              <p:ext uri="{D42A27DB-BD31-4B8C-83A1-F6EECF244321}">
                <p14:modId xmlns:p14="http://schemas.microsoft.com/office/powerpoint/2010/main" val="1516309423"/>
              </p:ext>
            </p:extLst>
          </p:nvPr>
        </p:nvGraphicFramePr>
        <p:xfrm>
          <a:off x="782052" y="143460"/>
          <a:ext cx="7844589" cy="4866377"/>
        </p:xfrm>
        <a:graphic>
          <a:graphicData uri="http://schemas.openxmlformats.org/drawingml/2006/table">
            <a:tbl>
              <a:tblPr>
                <a:noFill/>
                <a:tableStyleId>{D7402158-6F4B-4987-8B27-980669122FF5}</a:tableStyleId>
              </a:tblPr>
              <a:tblGrid>
                <a:gridCol w="417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4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4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1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21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21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1673">
                <a:tc rowSpan="2"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股東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增資前</a:t>
                      </a:r>
                      <a:endParaRPr sz="1100" b="1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本輪增資</a:t>
                      </a:r>
                      <a:endParaRPr sz="1100" b="1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增資後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001">
                <a:tc gridSpan="2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持股身份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投入金額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股數(i)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持股比 (%)</a:t>
                      </a:r>
                      <a:endParaRPr sz="1100" b="1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股數(ii)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持有股數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(i+ii)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持股比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董監席次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73">
                <a:tc row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</a:t>
                      </a:r>
                      <a:endParaRPr lang="en-US" altLang="zh-TW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</a:t>
                      </a:r>
                      <a:endParaRPr lang="en-US" altLang="zh-TW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</a:t>
                      </a:r>
                      <a:endParaRPr lang="en-US" altLang="zh-TW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隊</a:t>
                      </a:r>
                      <a:endParaRPr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A</a:t>
                      </a: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董事長</a:t>
                      </a:r>
                      <a:endParaRPr sz="11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7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B</a:t>
                      </a: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</a:t>
                      </a:r>
                      <a:endParaRPr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67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C</a:t>
                      </a: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</a:t>
                      </a:r>
                      <a:endParaRPr sz="11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67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D</a:t>
                      </a: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監察人</a:t>
                      </a:r>
                      <a:endParaRPr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73">
                <a:tc gridSpan="2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大股東</a:t>
                      </a:r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73">
                <a:tc gridSpan="2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其他股東及員工</a:t>
                      </a:r>
                    </a:p>
                  </a:txBody>
                  <a:tcPr marL="6985" marR="6985" marT="6985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673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原股東合計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673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100" dirty="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國發基金</a:t>
                      </a: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673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新股東</a:t>
                      </a:r>
                      <a:r>
                        <a:rPr lang="en-US" altLang="zh-TW" sz="1100" dirty="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</a:t>
                      </a: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673">
                <a:tc grid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本輪增資合計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673">
                <a:tc gridSpan="8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增資後總計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fld>
            <a:endParaRPr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Google Shape;1231;p89">
            <a:extLst>
              <a:ext uri="{FF2B5EF4-FFF2-40B4-BE49-F238E27FC236}">
                <a16:creationId xmlns:a16="http://schemas.microsoft.com/office/drawing/2014/main" id="{78392EFD-B676-6371-081F-4D4DDFEBD7CA}"/>
              </a:ext>
            </a:extLst>
          </p:cNvPr>
          <p:cNvSpPr txBox="1"/>
          <p:nvPr/>
        </p:nvSpPr>
        <p:spPr>
          <a:xfrm>
            <a:off x="381943" y="412800"/>
            <a:ext cx="400110" cy="4375768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財務預估</a:t>
            </a:r>
            <a:endParaRPr lang="en-US" altLang="zh-TW"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F3E59D-B469-46C5-9FF8-3B916507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B344CEB-2285-E935-50FF-91C023601D70}"/>
              </a:ext>
            </a:extLst>
          </p:cNvPr>
          <p:cNvSpPr txBox="1"/>
          <p:nvPr/>
        </p:nvSpPr>
        <p:spPr>
          <a:xfrm>
            <a:off x="6227848" y="543018"/>
            <a:ext cx="156485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5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單位：新台幣元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D14B48A-28BF-6028-8F1B-62F43EC40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94471"/>
              </p:ext>
            </p:extLst>
          </p:nvPr>
        </p:nvGraphicFramePr>
        <p:xfrm>
          <a:off x="1034717" y="928045"/>
          <a:ext cx="7615985" cy="38837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58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07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effectLst/>
                        </a:rPr>
                        <a:t>項目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115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116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117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營業收入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營業成本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營業毛利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/</a:t>
                      </a: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毛利率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營業費用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營業利益</a:t>
                      </a:r>
                      <a:r>
                        <a:rPr lang="en-US" altLang="zh-TW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/</a:t>
                      </a:r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利益率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業外收入及支出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2055072221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所得稅費用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296365170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稅後淨利</a:t>
                      </a:r>
                      <a:r>
                        <a:rPr lang="en-US" altLang="zh-TW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/</a:t>
                      </a:r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淨利率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每股盈餘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605490026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每股淨值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704233360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股本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397205250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股價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本益比</a:t>
                      </a:r>
                      <a:r>
                        <a:rPr lang="en-US" altLang="zh-TW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倍</a:t>
                      </a:r>
                      <a:r>
                        <a:rPr lang="en-US" altLang="zh-TW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員工人數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員工認股權比重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2721607698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2270BFD8-10CF-8D93-8435-8FDE710DE962}"/>
              </a:ext>
            </a:extLst>
          </p:cNvPr>
          <p:cNvSpPr/>
          <p:nvPr/>
        </p:nvSpPr>
        <p:spPr>
          <a:xfrm>
            <a:off x="1034717" y="253555"/>
            <a:ext cx="554095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◎請說明未來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三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~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五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年的財務預測，若有上市櫃規劃，請再補充說明。</a:t>
            </a:r>
            <a:endParaRPr lang="en-US" altLang="zh-TW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◎並請說明未來投資後的出場機制</a:t>
            </a:r>
          </a:p>
        </p:txBody>
      </p:sp>
    </p:spTree>
    <p:extLst>
      <p:ext uri="{BB962C8B-B14F-4D97-AF65-F5344CB8AC3E}">
        <p14:creationId xmlns:p14="http://schemas.microsoft.com/office/powerpoint/2010/main" val="4015103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30277193-7F37-B932-160A-C642B0892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179766" y="3187220"/>
            <a:ext cx="2026624" cy="1875025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14FB18E2-85C6-4631-3D72-B70D77F0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643989">
            <a:off x="7409460" y="3582681"/>
            <a:ext cx="1602630" cy="1482748"/>
          </a:xfrm>
          <a:prstGeom prst="rtTriangle">
            <a:avLst/>
          </a:prstGeom>
          <a:solidFill>
            <a:srgbClr val="11422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9" name="Google Shape;1219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fld>
            <a:endParaRPr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Google Shape;1231;p89">
            <a:extLst>
              <a:ext uri="{FF2B5EF4-FFF2-40B4-BE49-F238E27FC236}">
                <a16:creationId xmlns:a16="http://schemas.microsoft.com/office/drawing/2014/main" id="{78392EFD-B676-6371-081F-4D4DDFEBD7CA}"/>
              </a:ext>
            </a:extLst>
          </p:cNvPr>
          <p:cNvSpPr txBox="1"/>
          <p:nvPr/>
        </p:nvSpPr>
        <p:spPr>
          <a:xfrm>
            <a:off x="381943" y="412799"/>
            <a:ext cx="400110" cy="4725245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財務預估</a:t>
            </a:r>
            <a:r>
              <a:rPr lang="en-US" alt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營收分析、接單情形</a:t>
            </a:r>
            <a:r>
              <a:rPr lang="en-US" alt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F3E59D-B469-46C5-9FF8-3B916507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68D683C-F235-A541-AB9D-A31B54B44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062839"/>
              </p:ext>
            </p:extLst>
          </p:nvPr>
        </p:nvGraphicFramePr>
        <p:xfrm>
          <a:off x="865496" y="967184"/>
          <a:ext cx="7785211" cy="188832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9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7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05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effectLst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113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114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115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116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117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94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 marL="4575" marR="4575" marT="457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（營收項目</a:t>
                      </a:r>
                      <a:r>
                        <a:rPr lang="en-US" altLang="zh-TW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）</a:t>
                      </a:r>
                      <a:endParaRPr lang="zh-TW" altLang="en-US" sz="1800" b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7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（營收項目</a:t>
                      </a:r>
                      <a:r>
                        <a:rPr lang="en-US" altLang="zh-TW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）</a:t>
                      </a:r>
                      <a:endParaRPr lang="zh-TW" altLang="en-US" sz="1800" b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7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（營收項目</a:t>
                      </a:r>
                      <a:r>
                        <a:rPr lang="en-US" altLang="zh-TW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）</a:t>
                      </a:r>
                      <a:endParaRPr lang="zh-TW" altLang="en-US" sz="1800" b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營收總額</a:t>
                      </a:r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46C0F714-F574-84B5-AF65-6AB5D5A4079F}"/>
              </a:ext>
            </a:extLst>
          </p:cNvPr>
          <p:cNvSpPr/>
          <p:nvPr/>
        </p:nvSpPr>
        <p:spPr>
          <a:xfrm>
            <a:off x="865496" y="325673"/>
            <a:ext cx="59705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 依照產品別、訂單別、產業別或地區別分析營收之組成比例，並且說明營運模式的運作如何在日後放大營收之成長。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9F3FD1F-80A0-DE9B-8E1B-705751F45EDE}"/>
              </a:ext>
            </a:extLst>
          </p:cNvPr>
          <p:cNvSpPr txBox="1"/>
          <p:nvPr/>
        </p:nvSpPr>
        <p:spPr>
          <a:xfrm>
            <a:off x="6190781" y="585973"/>
            <a:ext cx="156485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5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30277193-7F37-B932-160A-C642B0892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179766" y="3187220"/>
            <a:ext cx="2026624" cy="1875025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14FB18E2-85C6-4631-3D72-B70D77F0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643989">
            <a:off x="7409460" y="3582681"/>
            <a:ext cx="1602630" cy="1482748"/>
          </a:xfrm>
          <a:prstGeom prst="rtTriangle">
            <a:avLst/>
          </a:prstGeom>
          <a:solidFill>
            <a:srgbClr val="11422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9" name="Google Shape;1219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fld>
            <a:endParaRPr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Google Shape;1231;p89">
            <a:extLst>
              <a:ext uri="{FF2B5EF4-FFF2-40B4-BE49-F238E27FC236}">
                <a16:creationId xmlns:a16="http://schemas.microsoft.com/office/drawing/2014/main" id="{78392EFD-B676-6371-081F-4D4DDFEBD7CA}"/>
              </a:ext>
            </a:extLst>
          </p:cNvPr>
          <p:cNvSpPr txBox="1"/>
          <p:nvPr/>
        </p:nvSpPr>
        <p:spPr>
          <a:xfrm>
            <a:off x="381943" y="412800"/>
            <a:ext cx="400110" cy="4375768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財務預估</a:t>
            </a:r>
            <a:endParaRPr lang="en-US" altLang="zh-TW"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F3E59D-B469-46C5-9FF8-3B916507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6FAA371-0AB1-2BDF-B370-5C3D7BF1B60A}"/>
              </a:ext>
            </a:extLst>
          </p:cNvPr>
          <p:cNvSpPr/>
          <p:nvPr/>
        </p:nvSpPr>
        <p:spPr>
          <a:xfrm>
            <a:off x="908493" y="337480"/>
            <a:ext cx="28440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◎現金流量表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應與銷售預測及成本相符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185D6CE-04E9-4AAE-97FA-8B1C66266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60891"/>
              </p:ext>
            </p:extLst>
          </p:nvPr>
        </p:nvGraphicFramePr>
        <p:xfrm>
          <a:off x="908493" y="849823"/>
          <a:ext cx="7754245" cy="420699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19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011">
                  <a:extLst>
                    <a:ext uri="{9D8B030D-6E8A-4147-A177-3AD203B41FA5}">
                      <a16:colId xmlns:a16="http://schemas.microsoft.com/office/drawing/2014/main" val="1533084225"/>
                    </a:ext>
                  </a:extLst>
                </a:gridCol>
                <a:gridCol w="1047011">
                  <a:extLst>
                    <a:ext uri="{9D8B030D-6E8A-4147-A177-3AD203B41FA5}">
                      <a16:colId xmlns:a16="http://schemas.microsoft.com/office/drawing/2014/main" val="1591802895"/>
                    </a:ext>
                  </a:extLst>
                </a:gridCol>
              </a:tblGrid>
              <a:tr h="47410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effectLst/>
                        </a:rPr>
                        <a:t>項目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113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114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115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116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117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營業活動之現金流入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出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alt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投資活動之現金流入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出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alt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融資活動之現金流入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出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alt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7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現金及約當現金增加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減少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數</a:t>
                      </a:r>
                      <a:endParaRPr 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期初現金及約當現金餘額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210002436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期末現金及約當現金餘額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CB344CEB-2285-E935-50FF-91C023601D70}"/>
              </a:ext>
            </a:extLst>
          </p:cNvPr>
          <p:cNvSpPr txBox="1"/>
          <p:nvPr/>
        </p:nvSpPr>
        <p:spPr>
          <a:xfrm>
            <a:off x="6227848" y="543018"/>
            <a:ext cx="156485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5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單位：新台幣元</a:t>
            </a:r>
          </a:p>
        </p:txBody>
      </p:sp>
    </p:spTree>
    <p:extLst>
      <p:ext uri="{BB962C8B-B14F-4D97-AF65-F5344CB8AC3E}">
        <p14:creationId xmlns:p14="http://schemas.microsoft.com/office/powerpoint/2010/main" val="1958519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3" name="Google Shape;883;p76"/>
          <p:cNvSpPr txBox="1"/>
          <p:nvPr/>
        </p:nvSpPr>
        <p:spPr>
          <a:xfrm>
            <a:off x="464400" y="442800"/>
            <a:ext cx="430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專利佈局</a:t>
            </a:r>
            <a:endParaRPr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67FC56C-DF5C-A976-94A9-9781E2BA9EA7}"/>
              </a:ext>
            </a:extLst>
          </p:cNvPr>
          <p:cNvGraphicFramePr>
            <a:graphicFrameLocks noGrp="1"/>
          </p:cNvGraphicFramePr>
          <p:nvPr/>
        </p:nvGraphicFramePr>
        <p:xfrm>
          <a:off x="311150" y="1152525"/>
          <a:ext cx="8553614" cy="1066002"/>
        </p:xfrm>
        <a:graphic>
          <a:graphicData uri="http://schemas.openxmlformats.org/drawingml/2006/table">
            <a:tbl>
              <a:tblPr>
                <a:noFill/>
                <a:tableStyleId>{D7402158-6F4B-4987-8B27-980669122FF5}</a:tableStyleId>
              </a:tblPr>
              <a:tblGrid>
                <a:gridCol w="1452880">
                  <a:extLst>
                    <a:ext uri="{9D8B030D-6E8A-4147-A177-3AD203B41FA5}">
                      <a16:colId xmlns:a16="http://schemas.microsoft.com/office/drawing/2014/main" val="3790137907"/>
                    </a:ext>
                  </a:extLst>
                </a:gridCol>
                <a:gridCol w="1435366">
                  <a:extLst>
                    <a:ext uri="{9D8B030D-6E8A-4147-A177-3AD203B41FA5}">
                      <a16:colId xmlns:a16="http://schemas.microsoft.com/office/drawing/2014/main" val="2470681582"/>
                    </a:ext>
                  </a:extLst>
                </a:gridCol>
                <a:gridCol w="1435366">
                  <a:extLst>
                    <a:ext uri="{9D8B030D-6E8A-4147-A177-3AD203B41FA5}">
                      <a16:colId xmlns:a16="http://schemas.microsoft.com/office/drawing/2014/main" val="1746777817"/>
                    </a:ext>
                  </a:extLst>
                </a:gridCol>
                <a:gridCol w="1435366">
                  <a:extLst>
                    <a:ext uri="{9D8B030D-6E8A-4147-A177-3AD203B41FA5}">
                      <a16:colId xmlns:a16="http://schemas.microsoft.com/office/drawing/2014/main" val="390446103"/>
                    </a:ext>
                  </a:extLst>
                </a:gridCol>
                <a:gridCol w="1397318">
                  <a:extLst>
                    <a:ext uri="{9D8B030D-6E8A-4147-A177-3AD203B41FA5}">
                      <a16:colId xmlns:a16="http://schemas.microsoft.com/office/drawing/2014/main" val="732197929"/>
                    </a:ext>
                  </a:extLst>
                </a:gridCol>
                <a:gridCol w="1397318">
                  <a:extLst>
                    <a:ext uri="{9D8B030D-6E8A-4147-A177-3AD203B41FA5}">
                      <a16:colId xmlns:a16="http://schemas.microsoft.com/office/drawing/2014/main" val="506223645"/>
                    </a:ext>
                  </a:extLst>
                </a:gridCol>
              </a:tblGrid>
              <a:tr h="5330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專利技術名稱</a:t>
                      </a:r>
                    </a:p>
                  </a:txBody>
                  <a:tcPr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類型</a:t>
                      </a:r>
                    </a:p>
                  </a:txBody>
                  <a:tcPr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</a:p>
                  </a:txBody>
                  <a:tcPr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字號</a:t>
                      </a:r>
                    </a:p>
                  </a:txBody>
                  <a:tcPr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期間</a:t>
                      </a:r>
                    </a:p>
                  </a:txBody>
                  <a:tcPr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219662"/>
                  </a:ext>
                </a:extLst>
              </a:tr>
              <a:tr h="53300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134528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4B67B41D-33BB-95E3-2AB5-18D2AD0AE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4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8"/>
          <p:cNvSpPr/>
          <p:nvPr/>
        </p:nvSpPr>
        <p:spPr>
          <a:xfrm>
            <a:off x="-2832100" y="-469900"/>
            <a:ext cx="6057900" cy="60705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3" name="Google Shape;263;p58"/>
          <p:cNvSpPr/>
          <p:nvPr/>
        </p:nvSpPr>
        <p:spPr>
          <a:xfrm>
            <a:off x="-2646050" y="-308250"/>
            <a:ext cx="5760000" cy="5760000"/>
          </a:xfrm>
          <a:prstGeom prst="ellipse">
            <a:avLst/>
          </a:prstGeom>
          <a:solidFill>
            <a:srgbClr val="1142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4" name="Google Shape;264;p58"/>
          <p:cNvSpPr txBox="1"/>
          <p:nvPr/>
        </p:nvSpPr>
        <p:spPr>
          <a:xfrm>
            <a:off x="413181" y="2253150"/>
            <a:ext cx="20688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7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AGENDA</a:t>
            </a:r>
            <a:endParaRPr sz="30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" name="Google Shape;266;p58"/>
          <p:cNvSpPr txBox="1"/>
          <p:nvPr/>
        </p:nvSpPr>
        <p:spPr>
          <a:xfrm>
            <a:off x="3542650" y="948875"/>
            <a:ext cx="2404158" cy="3221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1.增資金額與用途/目的</a:t>
            </a:r>
            <a:endParaRPr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2.公司基本資料</a:t>
            </a:r>
            <a:endParaRPr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3.公司沿革</a:t>
            </a:r>
            <a:endParaRPr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團隊成員與背景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產業位勢與市場定位</a:t>
            </a:r>
            <a:endParaRPr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商品服務</a:t>
            </a: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核心優勢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.產業規模</a:t>
            </a:r>
            <a:endParaRPr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.目標客戶與推廣策略</a:t>
            </a:r>
            <a:endParaRPr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.競爭者比較</a:t>
            </a:r>
            <a:endParaRPr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Google Shape;266;p58">
            <a:extLst>
              <a:ext uri="{FF2B5EF4-FFF2-40B4-BE49-F238E27FC236}">
                <a16:creationId xmlns:a16="http://schemas.microsoft.com/office/drawing/2014/main" id="{AD31CE02-F3E6-9AB2-698F-9658437561CE}"/>
              </a:ext>
            </a:extLst>
          </p:cNvPr>
          <p:cNvSpPr txBox="1"/>
          <p:nvPr/>
        </p:nvSpPr>
        <p:spPr>
          <a:xfrm>
            <a:off x="6333008" y="858475"/>
            <a:ext cx="2413800" cy="262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近三年營運狀況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代表性客戶與實績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未來發展目標與藍圖</a:t>
            </a:r>
            <a:endParaRPr lang="en-US" altLang="zh-TW"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未來財務預估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股權結構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專利佈局</a:t>
            </a:r>
            <a:endParaRPr lang="en-US" altLang="zh-TW"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其他附件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443B3AD-82AD-F082-3E84-A481BBCB6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0" name="Google Shape;1280;p93"/>
          <p:cNvCxnSpPr/>
          <p:nvPr/>
        </p:nvCxnSpPr>
        <p:spPr>
          <a:xfrm>
            <a:off x="4336736" y="3087958"/>
            <a:ext cx="3579000" cy="0"/>
          </a:xfrm>
          <a:prstGeom prst="straightConnector1">
            <a:avLst/>
          </a:prstGeom>
          <a:noFill/>
          <a:ln w="38100" cap="rnd" cmpd="sng">
            <a:solidFill>
              <a:srgbClr val="85B72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1" name="Google Shape;1281;p93"/>
          <p:cNvSpPr txBox="1"/>
          <p:nvPr/>
        </p:nvSpPr>
        <p:spPr>
          <a:xfrm>
            <a:off x="4409354" y="2412546"/>
            <a:ext cx="4134300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altLang="en-US" sz="3200" b="1" i="0" u="none" strike="noStrike" cap="none" dirty="0">
                <a:solidFill>
                  <a:srgbClr val="72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謝謝聆聽</a:t>
            </a:r>
            <a:r>
              <a:rPr lang="en-US" altLang="zh-TW" sz="3200" b="1" i="0" u="none" strike="noStrike" cap="none" dirty="0">
                <a:solidFill>
                  <a:srgbClr val="72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!</a:t>
            </a:r>
            <a:endParaRPr sz="3200" b="1" i="0" u="none" strike="noStrike" cap="none" dirty="0">
              <a:solidFill>
                <a:srgbClr val="72697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/>
              <a:sym typeface="Noto Sans"/>
            </a:endParaRPr>
          </a:p>
        </p:txBody>
      </p:sp>
      <p:sp>
        <p:nvSpPr>
          <p:cNvPr id="1284" name="Google Shape;1284;p93"/>
          <p:cNvSpPr txBox="1"/>
          <p:nvPr/>
        </p:nvSpPr>
        <p:spPr>
          <a:xfrm>
            <a:off x="4325350" y="3253100"/>
            <a:ext cx="4302300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Contact Info:</a:t>
            </a:r>
            <a:endParaRPr i="0" u="none" strike="noStrike" cap="none" dirty="0">
              <a:solidFill>
                <a:srgbClr val="706B7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altLang="zh-TW" b="1" i="0" u="none" strike="noStrike" cap="none" dirty="0" err="1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xxxxx</a:t>
            </a:r>
            <a:r>
              <a:rPr lang="zh-TW" b="1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股份有限公司</a:t>
            </a: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  </a:t>
            </a:r>
            <a:endParaRPr i="0" u="none" strike="noStrike" cap="none" dirty="0">
              <a:solidFill>
                <a:srgbClr val="706B7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altLang="zh-TW" i="0" u="none" strike="noStrike" cap="none" dirty="0" err="1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xxxxxx</a:t>
            </a: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(Founder&amp;CEO)</a:t>
            </a:r>
            <a:endParaRPr i="0" u="none" strike="noStrike" cap="none" dirty="0">
              <a:solidFill>
                <a:srgbClr val="706B7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Web:</a:t>
            </a:r>
            <a:endParaRPr i="0" u="none" strike="noStrike" cap="none" dirty="0">
              <a:solidFill>
                <a:srgbClr val="706B7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alt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M</a:t>
            </a: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ail</a:t>
            </a:r>
            <a:r>
              <a:rPr lang="en-US" alt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Phone:+886-</a:t>
            </a:r>
            <a:r>
              <a:rPr lang="en-US" alt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000000</a:t>
            </a: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 / +886-</a:t>
            </a:r>
            <a:r>
              <a:rPr lang="en-US" alt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00</a:t>
            </a: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-</a:t>
            </a:r>
            <a:r>
              <a:rPr lang="en-US" alt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00000000</a:t>
            </a:r>
            <a:endParaRPr i="0" u="none" strike="noStrike" cap="none" dirty="0">
              <a:solidFill>
                <a:srgbClr val="706B7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/>
              <a:sym typeface="Noto San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3D42AF8-E8D5-6FE7-FBAE-744791826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9"/>
          <p:cNvSpPr txBox="1"/>
          <p:nvPr/>
        </p:nvSpPr>
        <p:spPr>
          <a:xfrm>
            <a:off x="464400" y="442800"/>
            <a:ext cx="360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增資金額與用途/目的</a:t>
            </a:r>
            <a:endParaRPr sz="2600" b="1" dirty="0">
              <a:solidFill>
                <a:srgbClr val="302E2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" name="Google Shape;276;p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7" name="Google Shape;277;p59"/>
          <p:cNvGrpSpPr/>
          <p:nvPr/>
        </p:nvGrpSpPr>
        <p:grpSpPr>
          <a:xfrm>
            <a:off x="464406" y="1224050"/>
            <a:ext cx="3959553" cy="456900"/>
            <a:chOff x="258575" y="1246250"/>
            <a:chExt cx="4232100" cy="456900"/>
          </a:xfrm>
        </p:grpSpPr>
        <p:sp>
          <p:nvSpPr>
            <p:cNvPr id="278" name="Google Shape;278;p59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資金到位時間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024/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79" name="Google Shape;279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280" name="Google Shape;280;p59"/>
          <p:cNvGrpSpPr/>
          <p:nvPr/>
        </p:nvGrpSpPr>
        <p:grpSpPr>
          <a:xfrm>
            <a:off x="464406" y="1796025"/>
            <a:ext cx="3959553" cy="456900"/>
            <a:chOff x="258575" y="1246250"/>
            <a:chExt cx="4232100" cy="456900"/>
          </a:xfrm>
        </p:grpSpPr>
        <p:sp>
          <p:nvSpPr>
            <p:cNvPr id="281" name="Google Shape;281;p59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每股價格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</a:t>
              </a: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82" name="Google Shape;282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283" name="Google Shape;283;p59"/>
          <p:cNvGrpSpPr/>
          <p:nvPr/>
        </p:nvGrpSpPr>
        <p:grpSpPr>
          <a:xfrm>
            <a:off x="464406" y="2368000"/>
            <a:ext cx="3959553" cy="456900"/>
            <a:chOff x="258575" y="1246250"/>
            <a:chExt cx="4232100" cy="456900"/>
          </a:xfrm>
        </p:grpSpPr>
        <p:sp>
          <p:nvSpPr>
            <p:cNvPr id="284" name="Google Shape;284;p59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釋股數量</a:t>
              </a:r>
              <a:r>
                <a:rPr lang="en-US" alt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比例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普通股 / 釋股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85" name="Google Shape;285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286" name="Google Shape;286;p59"/>
          <p:cNvGrpSpPr/>
          <p:nvPr/>
        </p:nvGrpSpPr>
        <p:grpSpPr>
          <a:xfrm>
            <a:off x="464401" y="2924600"/>
            <a:ext cx="3959445" cy="456900"/>
            <a:chOff x="258575" y="1246250"/>
            <a:chExt cx="5095811" cy="456900"/>
          </a:xfrm>
        </p:grpSpPr>
        <p:sp>
          <p:nvSpPr>
            <p:cNvPr id="287" name="Google Shape;287;p59"/>
            <p:cNvSpPr/>
            <p:nvPr/>
          </p:nvSpPr>
          <p:spPr>
            <a:xfrm>
              <a:off x="335086" y="1246250"/>
              <a:ext cx="50193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增資前</a:t>
              </a:r>
              <a:r>
                <a:rPr lang="en-US" alt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後估值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NTD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$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/ $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88" name="Google Shape;288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289" name="Google Shape;289;p59"/>
          <p:cNvGrpSpPr/>
          <p:nvPr/>
        </p:nvGrpSpPr>
        <p:grpSpPr>
          <a:xfrm>
            <a:off x="464400" y="3481200"/>
            <a:ext cx="3959553" cy="456900"/>
            <a:chOff x="258575" y="1246250"/>
            <a:chExt cx="4232100" cy="456900"/>
          </a:xfrm>
        </p:grpSpPr>
        <p:sp>
          <p:nvSpPr>
            <p:cNvPr id="290" name="Google Shape;290;p59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本輪原股東是否參與增資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en-US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否</a:t>
              </a: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91" name="Google Shape;291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292" name="Google Shape;292;p59"/>
          <p:cNvGrpSpPr/>
          <p:nvPr/>
        </p:nvGrpSpPr>
        <p:grpSpPr>
          <a:xfrm>
            <a:off x="464400" y="4053175"/>
            <a:ext cx="3959553" cy="456900"/>
            <a:chOff x="258575" y="1246250"/>
            <a:chExt cx="4232100" cy="456900"/>
          </a:xfrm>
        </p:grpSpPr>
        <p:sp>
          <p:nvSpPr>
            <p:cNvPr id="293" name="Google Shape;293;p59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本輪其他投資人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個主要投資人洽談中</a:t>
              </a:r>
              <a:endParaRPr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4" name="Google Shape;294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295" name="Google Shape;295;p59"/>
          <p:cNvGrpSpPr/>
          <p:nvPr/>
        </p:nvGrpSpPr>
        <p:grpSpPr>
          <a:xfrm>
            <a:off x="4673158" y="1243025"/>
            <a:ext cx="3959553" cy="456900"/>
            <a:chOff x="258575" y="1246250"/>
            <a:chExt cx="4232100" cy="456900"/>
          </a:xfrm>
        </p:grpSpPr>
        <p:sp>
          <p:nvSpPr>
            <p:cNvPr id="296" name="Google Shape;296;p59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未來上市櫃/出場計畫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IPO or MMA</a:t>
              </a:r>
              <a:endParaRPr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7" name="Google Shape;297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298" name="Google Shape;298;p59"/>
          <p:cNvGrpSpPr/>
          <p:nvPr/>
        </p:nvGrpSpPr>
        <p:grpSpPr>
          <a:xfrm>
            <a:off x="4673156" y="1796025"/>
            <a:ext cx="3959553" cy="456900"/>
            <a:chOff x="258575" y="1246250"/>
            <a:chExt cx="4232100" cy="456900"/>
          </a:xfrm>
        </p:grpSpPr>
        <p:sp>
          <p:nvSpPr>
            <p:cNvPr id="299" name="Google Shape;299;p59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其他資源需求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：策略性通路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00" name="Google Shape;300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1D44167D-897C-11FA-8236-83A2CFB60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C5E2A445-CE01-6E7C-1A91-D30257428BE8}"/>
              </a:ext>
            </a:extLst>
          </p:cNvPr>
          <p:cNvSpPr txBox="1"/>
          <p:nvPr/>
        </p:nvSpPr>
        <p:spPr>
          <a:xfrm>
            <a:off x="3739185" y="259690"/>
            <a:ext cx="390943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◎依照實際情形，調整及增減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募資金額與目的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，資金用途是對達成事業發展幫助目標。</a:t>
            </a:r>
            <a:endParaRPr lang="en-US" altLang="zh-TW" sz="1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◎除資金外需要的其他協助，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ex: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引進策略夥伴、市場開發、業務合作、技術驗證等，若有協助需求皆可提出。</a:t>
            </a:r>
            <a:endParaRPr lang="en-US" altLang="zh-TW" sz="1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29774339-7065-A044-A519-5C0BA8FCE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523578"/>
              </p:ext>
            </p:extLst>
          </p:nvPr>
        </p:nvGraphicFramePr>
        <p:xfrm>
          <a:off x="5494593" y="2476783"/>
          <a:ext cx="2321317" cy="221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Google Shape;283;p26">
            <a:extLst>
              <a:ext uri="{FF2B5EF4-FFF2-40B4-BE49-F238E27FC236}">
                <a16:creationId xmlns:a16="http://schemas.microsoft.com/office/drawing/2014/main" id="{C4968228-58E5-329E-0808-AC48F1575BCF}"/>
              </a:ext>
            </a:extLst>
          </p:cNvPr>
          <p:cNvSpPr txBox="1">
            <a:spLocks/>
          </p:cNvSpPr>
          <p:nvPr/>
        </p:nvSpPr>
        <p:spPr>
          <a:xfrm>
            <a:off x="6181933" y="3276609"/>
            <a:ext cx="930058" cy="46503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2,000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萬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Source Sans Pro"/>
              <a:sym typeface="Source Sans Pro"/>
            </a:endParaRPr>
          </a:p>
        </p:txBody>
      </p:sp>
      <p:sp>
        <p:nvSpPr>
          <p:cNvPr id="12" name="Google Shape;284;p26">
            <a:extLst>
              <a:ext uri="{FF2B5EF4-FFF2-40B4-BE49-F238E27FC236}">
                <a16:creationId xmlns:a16="http://schemas.microsoft.com/office/drawing/2014/main" id="{D92C0BB5-67E2-6917-6332-1B1DE752478C}"/>
              </a:ext>
            </a:extLst>
          </p:cNvPr>
          <p:cNvSpPr txBox="1">
            <a:spLocks/>
          </p:cNvSpPr>
          <p:nvPr/>
        </p:nvSpPr>
        <p:spPr>
          <a:xfrm>
            <a:off x="6334911" y="2891331"/>
            <a:ext cx="658768" cy="1649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NTD</a:t>
            </a:r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Source Sans Pro"/>
              <a:sym typeface="Source Sans Pro"/>
            </a:endParaRPr>
          </a:p>
        </p:txBody>
      </p:sp>
      <p:sp>
        <p:nvSpPr>
          <p:cNvPr id="13" name="Google Shape;285;p26">
            <a:extLst>
              <a:ext uri="{FF2B5EF4-FFF2-40B4-BE49-F238E27FC236}">
                <a16:creationId xmlns:a16="http://schemas.microsoft.com/office/drawing/2014/main" id="{B026E03D-2663-F67E-AE38-37269EAC6B0B}"/>
              </a:ext>
            </a:extLst>
          </p:cNvPr>
          <p:cNvSpPr txBox="1">
            <a:spLocks/>
          </p:cNvSpPr>
          <p:nvPr/>
        </p:nvSpPr>
        <p:spPr>
          <a:xfrm>
            <a:off x="4704173" y="3197198"/>
            <a:ext cx="796921" cy="368603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0000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萬</a:t>
            </a:r>
          </a:p>
          <a:p>
            <a:pPr marL="0" indent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費用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Montserrat SemiBold"/>
              <a:sym typeface="Montserrat SemiBold"/>
            </a:endParaRPr>
          </a:p>
        </p:txBody>
      </p:sp>
      <p:sp>
        <p:nvSpPr>
          <p:cNvPr id="14" name="Google Shape;286;p26">
            <a:extLst>
              <a:ext uri="{FF2B5EF4-FFF2-40B4-BE49-F238E27FC236}">
                <a16:creationId xmlns:a16="http://schemas.microsoft.com/office/drawing/2014/main" id="{206797C4-F08A-37E4-168F-94975EE4E9C7}"/>
              </a:ext>
            </a:extLst>
          </p:cNvPr>
          <p:cNvSpPr/>
          <p:nvPr/>
        </p:nvSpPr>
        <p:spPr>
          <a:xfrm flipV="1">
            <a:off x="5071600" y="3443576"/>
            <a:ext cx="736910" cy="426757"/>
          </a:xfrm>
          <a:custGeom>
            <a:avLst/>
            <a:gdLst/>
            <a:ahLst/>
            <a:cxnLst/>
            <a:rect l="l" t="t" r="r" b="b"/>
            <a:pathLst>
              <a:path w="107825" h="22555" extrusionOk="0">
                <a:moveTo>
                  <a:pt x="0" y="22323"/>
                </a:moveTo>
                <a:lnTo>
                  <a:pt x="86969" y="22555"/>
                </a:lnTo>
                <a:lnTo>
                  <a:pt x="107825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Google Shape;287;p26">
            <a:extLst>
              <a:ext uri="{FF2B5EF4-FFF2-40B4-BE49-F238E27FC236}">
                <a16:creationId xmlns:a16="http://schemas.microsoft.com/office/drawing/2014/main" id="{88CB3FD6-ABA0-9FC1-74A6-346C8B19BCC5}"/>
              </a:ext>
            </a:extLst>
          </p:cNvPr>
          <p:cNvSpPr/>
          <p:nvPr/>
        </p:nvSpPr>
        <p:spPr>
          <a:xfrm rot="10800000">
            <a:off x="7285627" y="2608695"/>
            <a:ext cx="1027085" cy="412048"/>
          </a:xfrm>
          <a:custGeom>
            <a:avLst/>
            <a:gdLst/>
            <a:ahLst/>
            <a:cxnLst/>
            <a:rect l="l" t="t" r="r" b="b"/>
            <a:pathLst>
              <a:path w="107825" h="22555" extrusionOk="0">
                <a:moveTo>
                  <a:pt x="0" y="22323"/>
                </a:moveTo>
                <a:lnTo>
                  <a:pt x="86969" y="22555"/>
                </a:lnTo>
                <a:lnTo>
                  <a:pt x="107825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TW" altLang="en-US" sz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Google Shape;288;p26">
            <a:extLst>
              <a:ext uri="{FF2B5EF4-FFF2-40B4-BE49-F238E27FC236}">
                <a16:creationId xmlns:a16="http://schemas.microsoft.com/office/drawing/2014/main" id="{C04970DF-76E8-5A20-17A8-B5D8EFD26BAE}"/>
              </a:ext>
            </a:extLst>
          </p:cNvPr>
          <p:cNvSpPr txBox="1">
            <a:spLocks/>
          </p:cNvSpPr>
          <p:nvPr/>
        </p:nvSpPr>
        <p:spPr>
          <a:xfrm>
            <a:off x="7264410" y="2358438"/>
            <a:ext cx="1177233" cy="3686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000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萬</a:t>
            </a:r>
          </a:p>
          <a:p>
            <a:pPr marL="0" indent="0" algn="r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費用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Montserrat SemiBold"/>
              <a:sym typeface="Montserrat SemiBold"/>
            </a:endParaRPr>
          </a:p>
        </p:txBody>
      </p:sp>
      <p:sp>
        <p:nvSpPr>
          <p:cNvPr id="17" name="Google Shape;290;p26">
            <a:extLst>
              <a:ext uri="{FF2B5EF4-FFF2-40B4-BE49-F238E27FC236}">
                <a16:creationId xmlns:a16="http://schemas.microsoft.com/office/drawing/2014/main" id="{9A8171E6-BE16-A405-F93F-7052FC958FE1}"/>
              </a:ext>
            </a:extLst>
          </p:cNvPr>
          <p:cNvSpPr/>
          <p:nvPr/>
        </p:nvSpPr>
        <p:spPr>
          <a:xfrm flipH="1">
            <a:off x="6972242" y="4351897"/>
            <a:ext cx="1027085" cy="316356"/>
          </a:xfrm>
          <a:custGeom>
            <a:avLst/>
            <a:gdLst/>
            <a:ahLst/>
            <a:cxnLst/>
            <a:rect l="l" t="t" r="r" b="b"/>
            <a:pathLst>
              <a:path w="107825" h="22555" extrusionOk="0">
                <a:moveTo>
                  <a:pt x="0" y="22323"/>
                </a:moveTo>
                <a:lnTo>
                  <a:pt x="86969" y="22555"/>
                </a:lnTo>
                <a:lnTo>
                  <a:pt x="107825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TW" altLang="en-US" sz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Google Shape;288;p26">
            <a:extLst>
              <a:ext uri="{FF2B5EF4-FFF2-40B4-BE49-F238E27FC236}">
                <a16:creationId xmlns:a16="http://schemas.microsoft.com/office/drawing/2014/main" id="{E3006718-AB1A-58EE-9DA0-DDB9780A0956}"/>
              </a:ext>
            </a:extLst>
          </p:cNvPr>
          <p:cNvSpPr txBox="1">
            <a:spLocks/>
          </p:cNvSpPr>
          <p:nvPr/>
        </p:nvSpPr>
        <p:spPr>
          <a:xfrm>
            <a:off x="7484621" y="4417853"/>
            <a:ext cx="825244" cy="3686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000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萬</a:t>
            </a:r>
          </a:p>
          <a:p>
            <a:pPr marL="0" indent="0" algn="r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費用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Montserrat SemiBold"/>
              <a:sym typeface="Montserrat SemiBold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732F7F2-3860-737D-0C42-B70DDDFBEBCD}"/>
              </a:ext>
            </a:extLst>
          </p:cNvPr>
          <p:cNvSpPr txBox="1"/>
          <p:nvPr/>
        </p:nvSpPr>
        <p:spPr>
          <a:xfrm>
            <a:off x="4720043" y="2490539"/>
            <a:ext cx="1231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b="1" u="sng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b="1" u="sng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金用途</a:t>
            </a: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AA36AC4B-44B1-9C14-2962-18B3DFB39E98}"/>
              </a:ext>
            </a:extLst>
          </p:cNvPr>
          <p:cNvSpPr txBox="1"/>
          <p:nvPr/>
        </p:nvSpPr>
        <p:spPr>
          <a:xfrm>
            <a:off x="4426508" y="4751486"/>
            <a:ext cx="2719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◎圖可自行再增加項目。</a:t>
            </a:r>
            <a:endParaRPr lang="en-US" altLang="zh-TW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3" name="Google Shape;261;p58">
            <a:extLst>
              <a:ext uri="{FF2B5EF4-FFF2-40B4-BE49-F238E27FC236}">
                <a16:creationId xmlns:a16="http://schemas.microsoft.com/office/drawing/2014/main" id="{58C8AAA0-9CCE-980D-983D-712A43F4EA79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fld id="{00000000-1234-1234-1234-123412341234}" type="slidenum">
              <a:rPr lang="en-US" altLang="zh-TW" sz="1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/>
              <a:t>3</a:t>
            </a:fld>
            <a:endParaRPr 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0"/>
          <p:cNvSpPr txBox="1"/>
          <p:nvPr/>
        </p:nvSpPr>
        <p:spPr>
          <a:xfrm>
            <a:off x="464400" y="442800"/>
            <a:ext cx="360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公司基本資料</a:t>
            </a:r>
            <a:endParaRPr sz="2600" b="1">
              <a:solidFill>
                <a:srgbClr val="302E2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3" name="Google Shape;313;p60"/>
          <p:cNvGrpSpPr/>
          <p:nvPr/>
        </p:nvGrpSpPr>
        <p:grpSpPr>
          <a:xfrm>
            <a:off x="447332" y="1071650"/>
            <a:ext cx="2612475" cy="456900"/>
            <a:chOff x="258575" y="1246250"/>
            <a:chExt cx="4232100" cy="456900"/>
          </a:xfrm>
        </p:grpSpPr>
        <p:sp>
          <p:nvSpPr>
            <p:cNvPr id="314" name="Google Shape;314;p60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公司名稱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</a:t>
              </a:r>
              <a:r>
                <a:rPr lang="zh-TW" altLang="en-US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股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份有限公司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15" name="Google Shape;315;p60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16" name="Google Shape;316;p60"/>
          <p:cNvGrpSpPr/>
          <p:nvPr/>
        </p:nvGrpSpPr>
        <p:grpSpPr>
          <a:xfrm>
            <a:off x="3197782" y="1071650"/>
            <a:ext cx="2612475" cy="456900"/>
            <a:chOff x="258575" y="1246250"/>
            <a:chExt cx="4232100" cy="456900"/>
          </a:xfrm>
        </p:grpSpPr>
        <p:sp>
          <p:nvSpPr>
            <p:cNvPr id="317" name="Google Shape;317;p60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統一編號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18" name="Google Shape;318;p60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19" name="Google Shape;319;p60"/>
          <p:cNvGrpSpPr/>
          <p:nvPr/>
        </p:nvGrpSpPr>
        <p:grpSpPr>
          <a:xfrm>
            <a:off x="5948232" y="1071650"/>
            <a:ext cx="2612475" cy="456900"/>
            <a:chOff x="258575" y="1246250"/>
            <a:chExt cx="4232100" cy="456900"/>
          </a:xfrm>
        </p:grpSpPr>
        <p:sp>
          <p:nvSpPr>
            <p:cNvPr id="320" name="Google Shape;320;p60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實收資本額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NTD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21" name="Google Shape;321;p60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22" name="Google Shape;322;p60"/>
          <p:cNvGrpSpPr/>
          <p:nvPr/>
        </p:nvGrpSpPr>
        <p:grpSpPr>
          <a:xfrm>
            <a:off x="447332" y="1630075"/>
            <a:ext cx="2612475" cy="456900"/>
            <a:chOff x="258575" y="1246250"/>
            <a:chExt cx="4232100" cy="456900"/>
          </a:xfrm>
        </p:grpSpPr>
        <p:sp>
          <p:nvSpPr>
            <p:cNvPr id="323" name="Google Shape;323;p60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員工人數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zh-TW" altLang="en-US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24" name="Google Shape;324;p60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25" name="Google Shape;325;p60"/>
          <p:cNvGrpSpPr/>
          <p:nvPr/>
        </p:nvGrpSpPr>
        <p:grpSpPr>
          <a:xfrm>
            <a:off x="3197769" y="1630075"/>
            <a:ext cx="2612475" cy="456900"/>
            <a:chOff x="258575" y="1246250"/>
            <a:chExt cx="4232100" cy="456900"/>
          </a:xfrm>
        </p:grpSpPr>
        <p:sp>
          <p:nvSpPr>
            <p:cNvPr id="326" name="Google Shape;326;p60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成立日期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 err="1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xxxx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27" name="Google Shape;327;p60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28" name="Google Shape;328;p60"/>
          <p:cNvGrpSpPr/>
          <p:nvPr/>
        </p:nvGrpSpPr>
        <p:grpSpPr>
          <a:xfrm>
            <a:off x="5948219" y="1630075"/>
            <a:ext cx="2612475" cy="456900"/>
            <a:chOff x="258575" y="1246250"/>
            <a:chExt cx="4232100" cy="456900"/>
          </a:xfrm>
        </p:grpSpPr>
        <p:sp>
          <p:nvSpPr>
            <p:cNvPr id="329" name="Google Shape;329;p60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產業領域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 err="1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xxxx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30" name="Google Shape;330;p60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31" name="Google Shape;331;p60"/>
          <p:cNvGrpSpPr/>
          <p:nvPr/>
        </p:nvGrpSpPr>
        <p:grpSpPr>
          <a:xfrm>
            <a:off x="447324" y="2156700"/>
            <a:ext cx="8113351" cy="456900"/>
            <a:chOff x="258569" y="1246250"/>
            <a:chExt cx="4232096" cy="456900"/>
          </a:xfrm>
        </p:grpSpPr>
        <p:sp>
          <p:nvSpPr>
            <p:cNvPr id="332" name="Google Shape;332;p60"/>
            <p:cNvSpPr/>
            <p:nvPr/>
          </p:nvSpPr>
          <p:spPr>
            <a:xfrm>
              <a:off x="278665" y="1246250"/>
              <a:ext cx="4212000" cy="45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主要產品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33" name="Google Shape;333;p60"/>
            <p:cNvSpPr/>
            <p:nvPr/>
          </p:nvSpPr>
          <p:spPr>
            <a:xfrm>
              <a:off x="258569" y="1246250"/>
              <a:ext cx="24300" cy="4569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34" name="Google Shape;334;p60"/>
          <p:cNvGrpSpPr/>
          <p:nvPr/>
        </p:nvGrpSpPr>
        <p:grpSpPr>
          <a:xfrm>
            <a:off x="447332" y="2774360"/>
            <a:ext cx="8165383" cy="1941869"/>
            <a:chOff x="258568" y="1206241"/>
            <a:chExt cx="4196414" cy="496909"/>
          </a:xfrm>
        </p:grpSpPr>
        <p:sp>
          <p:nvSpPr>
            <p:cNvPr id="335" name="Google Shape;335;p60"/>
            <p:cNvSpPr/>
            <p:nvPr/>
          </p:nvSpPr>
          <p:spPr>
            <a:xfrm>
              <a:off x="259182" y="1206241"/>
              <a:ext cx="4195800" cy="496800"/>
            </a:xfrm>
            <a:prstGeom prst="rect">
              <a:avLst/>
            </a:prstGeom>
            <a:solidFill>
              <a:srgbClr val="E2F3B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發展階段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en-US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種子期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創建期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成長期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擴充期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成長期</a:t>
              </a:r>
            </a:p>
            <a:p>
              <a:pPr marL="285750" marR="0" lvl="0" indent="-28575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營收模式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lang="en-US" altLang="zh-TW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競爭對手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目標市場/客戶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lang="en-US" altLang="zh-TW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市場規模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lnSpc>
                  <a:spcPct val="115000"/>
                </a:lnSpc>
                <a:spcBef>
                  <a:spcPts val="500"/>
                </a:spcBef>
                <a:spcAft>
                  <a:spcPts val="500"/>
                </a:spcAft>
                <a:buFont typeface="Wingdings" panose="05000000000000000000" pitchFamily="2" charset="2"/>
                <a:buChar char="l"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市占率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b="1" dirty="0">
                <a:solidFill>
                  <a:srgbClr val="EC4C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6" name="Google Shape;336;p60"/>
            <p:cNvSpPr/>
            <p:nvPr/>
          </p:nvSpPr>
          <p:spPr>
            <a:xfrm>
              <a:off x="258568" y="1246249"/>
              <a:ext cx="26400" cy="456900"/>
            </a:xfrm>
            <a:prstGeom prst="rect">
              <a:avLst/>
            </a:prstGeom>
            <a:solidFill>
              <a:srgbClr val="DDD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BEC9FC76-6030-0292-6139-168707B75383}"/>
              </a:ext>
            </a:extLst>
          </p:cNvPr>
          <p:cNvSpPr txBox="1"/>
          <p:nvPr/>
        </p:nvSpPr>
        <p:spPr>
          <a:xfrm>
            <a:off x="2419234" y="227401"/>
            <a:ext cx="53135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zh-TW"/>
            </a:defPPr>
            <a:lvl1pPr>
              <a:defRPr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defRPr>
            </a:lvl1pPr>
          </a:lstStyle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◎公司目前發展期別，可參考備註文字。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營收模式可撰寫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: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產品銷售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代工收入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管理服務收入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權利金收入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或其他資訊。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◎競爭對手可填寫公司名稱；目標市場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客戶可寫特定產業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群聚、區域或公司名稱。</a:t>
            </a:r>
            <a:endParaRPr lang="ko-KR" altLang="en-US" sz="1200" dirty="0">
              <a:latin typeface="微軟正黑體" panose="020B0604030504040204" pitchFamily="34" charset="-120"/>
            </a:endParaRPr>
          </a:p>
        </p:txBody>
      </p:sp>
      <p:sp>
        <p:nvSpPr>
          <p:cNvPr id="7" name="Google Shape;261;p58">
            <a:extLst>
              <a:ext uri="{FF2B5EF4-FFF2-40B4-BE49-F238E27FC236}">
                <a16:creationId xmlns:a16="http://schemas.microsoft.com/office/drawing/2014/main" id="{0E8CC45E-7721-2311-70C1-354B165F66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00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fld>
            <a:endParaRPr sz="1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77A1E13-5D09-C774-2D7A-D807B4825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2"/>
          <p:cNvSpPr txBox="1"/>
          <p:nvPr/>
        </p:nvSpPr>
        <p:spPr>
          <a:xfrm>
            <a:off x="464400" y="442800"/>
            <a:ext cx="360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公司沿革</a:t>
            </a:r>
            <a:endParaRPr sz="2600" b="1">
              <a:solidFill>
                <a:srgbClr val="302E2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45D00DD-859A-A3A1-F0F9-6DEE04E8FDB3}"/>
              </a:ext>
            </a:extLst>
          </p:cNvPr>
          <p:cNvGrpSpPr/>
          <p:nvPr/>
        </p:nvGrpSpPr>
        <p:grpSpPr>
          <a:xfrm>
            <a:off x="192506" y="2431516"/>
            <a:ext cx="8951494" cy="1059661"/>
            <a:chOff x="1415150" y="2409029"/>
            <a:chExt cx="7372525" cy="693580"/>
          </a:xfrm>
        </p:grpSpPr>
        <p:sp>
          <p:nvSpPr>
            <p:cNvPr id="411" name="Google Shape;411;p62"/>
            <p:cNvSpPr/>
            <p:nvPr/>
          </p:nvSpPr>
          <p:spPr>
            <a:xfrm>
              <a:off x="1415150" y="2522125"/>
              <a:ext cx="928500" cy="393600"/>
            </a:xfrm>
            <a:prstGeom prst="chevron">
              <a:avLst>
                <a:gd name="adj" fmla="val 50000"/>
              </a:avLst>
            </a:prstGeom>
            <a:solidFill>
              <a:srgbClr val="11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2016</a:t>
              </a:r>
              <a:endParaRPr sz="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2" name="Google Shape;412;p62"/>
            <p:cNvSpPr/>
            <p:nvPr/>
          </p:nvSpPr>
          <p:spPr>
            <a:xfrm>
              <a:off x="2313525" y="2522125"/>
              <a:ext cx="928500" cy="393600"/>
            </a:xfrm>
            <a:prstGeom prst="chevron">
              <a:avLst>
                <a:gd name="adj" fmla="val 50000"/>
              </a:avLst>
            </a:prstGeom>
            <a:solidFill>
              <a:srgbClr val="E2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2018</a:t>
              </a:r>
              <a:endParaRPr sz="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3" name="Google Shape;413;p62"/>
            <p:cNvSpPr/>
            <p:nvPr/>
          </p:nvSpPr>
          <p:spPr>
            <a:xfrm>
              <a:off x="3211900" y="2522125"/>
              <a:ext cx="928500" cy="393600"/>
            </a:xfrm>
            <a:prstGeom prst="chevron">
              <a:avLst>
                <a:gd name="adj" fmla="val 50000"/>
              </a:avLst>
            </a:prstGeom>
            <a:solidFill>
              <a:srgbClr val="11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2019</a:t>
              </a:r>
              <a:endParaRPr sz="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4" name="Google Shape;414;p62"/>
            <p:cNvSpPr/>
            <p:nvPr/>
          </p:nvSpPr>
          <p:spPr>
            <a:xfrm>
              <a:off x="4110275" y="2522125"/>
              <a:ext cx="928500" cy="393600"/>
            </a:xfrm>
            <a:prstGeom prst="chevron">
              <a:avLst>
                <a:gd name="adj" fmla="val 50000"/>
              </a:avLst>
            </a:prstGeom>
            <a:solidFill>
              <a:srgbClr val="E2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2020</a:t>
              </a:r>
              <a:endParaRPr sz="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5" name="Google Shape;415;p62"/>
            <p:cNvSpPr/>
            <p:nvPr/>
          </p:nvSpPr>
          <p:spPr>
            <a:xfrm>
              <a:off x="5000821" y="2522125"/>
              <a:ext cx="965400" cy="393600"/>
            </a:xfrm>
            <a:prstGeom prst="chevron">
              <a:avLst>
                <a:gd name="adj" fmla="val 50000"/>
              </a:avLst>
            </a:prstGeom>
            <a:solidFill>
              <a:srgbClr val="11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2021</a:t>
              </a:r>
              <a:endParaRPr sz="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6" name="Google Shape;416;p62"/>
            <p:cNvSpPr/>
            <p:nvPr/>
          </p:nvSpPr>
          <p:spPr>
            <a:xfrm>
              <a:off x="6957800" y="2529954"/>
              <a:ext cx="928500" cy="393600"/>
            </a:xfrm>
            <a:prstGeom prst="chevron">
              <a:avLst>
                <a:gd name="adj" fmla="val 50000"/>
              </a:avLst>
            </a:prstGeom>
            <a:solidFill>
              <a:srgbClr val="11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2023</a:t>
              </a:r>
              <a:endParaRPr sz="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37" name="Google Shape;437;p62"/>
            <p:cNvCxnSpPr/>
            <p:nvPr/>
          </p:nvCxnSpPr>
          <p:spPr>
            <a:xfrm>
              <a:off x="2745427" y="2814179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62"/>
            <p:cNvCxnSpPr/>
            <p:nvPr/>
          </p:nvCxnSpPr>
          <p:spPr>
            <a:xfrm>
              <a:off x="4559442" y="2812432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62"/>
            <p:cNvCxnSpPr/>
            <p:nvPr/>
          </p:nvCxnSpPr>
          <p:spPr>
            <a:xfrm>
              <a:off x="6410867" y="2837109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62"/>
            <p:cNvCxnSpPr/>
            <p:nvPr/>
          </p:nvCxnSpPr>
          <p:spPr>
            <a:xfrm>
              <a:off x="1856558" y="2409029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62"/>
            <p:cNvCxnSpPr/>
            <p:nvPr/>
          </p:nvCxnSpPr>
          <p:spPr>
            <a:xfrm>
              <a:off x="3671042" y="2409029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62"/>
            <p:cNvCxnSpPr/>
            <p:nvPr/>
          </p:nvCxnSpPr>
          <p:spPr>
            <a:xfrm>
              <a:off x="5450987" y="2409029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62"/>
            <p:cNvCxnSpPr/>
            <p:nvPr/>
          </p:nvCxnSpPr>
          <p:spPr>
            <a:xfrm>
              <a:off x="7414462" y="2409029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444" name="Google Shape;444;p62"/>
            <p:cNvSpPr/>
            <p:nvPr/>
          </p:nvSpPr>
          <p:spPr>
            <a:xfrm>
              <a:off x="7859175" y="2533855"/>
              <a:ext cx="928500" cy="393600"/>
            </a:xfrm>
            <a:prstGeom prst="chevron">
              <a:avLst>
                <a:gd name="adj" fmla="val 50000"/>
              </a:avLst>
            </a:prstGeom>
            <a:solidFill>
              <a:srgbClr val="E2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2024</a:t>
              </a:r>
              <a:endParaRPr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5" name="Google Shape;445;p62"/>
            <p:cNvSpPr/>
            <p:nvPr/>
          </p:nvSpPr>
          <p:spPr>
            <a:xfrm>
              <a:off x="5971467" y="2536725"/>
              <a:ext cx="965400" cy="393600"/>
            </a:xfrm>
            <a:prstGeom prst="chevron">
              <a:avLst>
                <a:gd name="adj" fmla="val 50000"/>
              </a:avLst>
            </a:prstGeom>
            <a:solidFill>
              <a:srgbClr val="E2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2022</a:t>
              </a:r>
              <a:endParaRPr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47" name="Google Shape;447;p62"/>
            <p:cNvCxnSpPr/>
            <p:nvPr/>
          </p:nvCxnSpPr>
          <p:spPr>
            <a:xfrm>
              <a:off x="8272317" y="2813552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D4CEAB55-6DD4-F5CB-454B-703520CDF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5" name="Google Shape;261;p58">
            <a:extLst>
              <a:ext uri="{FF2B5EF4-FFF2-40B4-BE49-F238E27FC236}">
                <a16:creationId xmlns:a16="http://schemas.microsoft.com/office/drawing/2014/main" id="{E645D547-EAE5-E327-989B-372D9C942A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00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fld>
            <a:endParaRPr sz="1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84"/>
          <p:cNvSpPr/>
          <p:nvPr/>
        </p:nvSpPr>
        <p:spPr>
          <a:xfrm>
            <a:off x="2326655" y="1263567"/>
            <a:ext cx="2025600" cy="3399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63" name="Google Shape;1163;p84"/>
          <p:cNvSpPr/>
          <p:nvPr/>
        </p:nvSpPr>
        <p:spPr>
          <a:xfrm>
            <a:off x="4484892" y="1263567"/>
            <a:ext cx="2025600" cy="3399600"/>
          </a:xfrm>
          <a:prstGeom prst="rect">
            <a:avLst/>
          </a:prstGeom>
          <a:solidFill>
            <a:srgbClr val="E2F3BF"/>
          </a:solidFill>
          <a:ln>
            <a:noFill/>
          </a:ln>
          <a:effectLst>
            <a:outerShdw blurRad="50800" dist="50800" dir="5400000" algn="ctr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64" name="Google Shape;1164;p84"/>
          <p:cNvSpPr/>
          <p:nvPr/>
        </p:nvSpPr>
        <p:spPr>
          <a:xfrm>
            <a:off x="147653" y="1263617"/>
            <a:ext cx="2025600" cy="3399600"/>
          </a:xfrm>
          <a:prstGeom prst="rect">
            <a:avLst/>
          </a:prstGeom>
          <a:solidFill>
            <a:srgbClr val="E2F3BF"/>
          </a:solidFill>
          <a:ln>
            <a:noFill/>
          </a:ln>
          <a:effectLst>
            <a:outerShdw blurRad="50800" dist="50800" dir="5400000" algn="ctr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65" name="Google Shape;1165;p84"/>
          <p:cNvSpPr/>
          <p:nvPr/>
        </p:nvSpPr>
        <p:spPr>
          <a:xfrm>
            <a:off x="140028" y="1163079"/>
            <a:ext cx="2025600" cy="100500"/>
          </a:xfrm>
          <a:prstGeom prst="rect">
            <a:avLst/>
          </a:prstGeom>
          <a:solidFill>
            <a:srgbClr val="1142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66" name="Google Shape;1166;p84"/>
          <p:cNvSpPr/>
          <p:nvPr/>
        </p:nvSpPr>
        <p:spPr>
          <a:xfrm>
            <a:off x="2326653" y="1163093"/>
            <a:ext cx="2025600" cy="100500"/>
          </a:xfrm>
          <a:prstGeom prst="rect">
            <a:avLst/>
          </a:prstGeom>
          <a:solidFill>
            <a:srgbClr val="85B7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67" name="Google Shape;1167;p84"/>
          <p:cNvSpPr/>
          <p:nvPr/>
        </p:nvSpPr>
        <p:spPr>
          <a:xfrm>
            <a:off x="4484887" y="1163093"/>
            <a:ext cx="2025600" cy="100500"/>
          </a:xfrm>
          <a:prstGeom prst="rect">
            <a:avLst/>
          </a:prstGeom>
          <a:solidFill>
            <a:srgbClr val="1142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71" name="Google Shape;1171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73" name="Google Shape;1173;p84"/>
          <p:cNvSpPr txBox="1"/>
          <p:nvPr/>
        </p:nvSpPr>
        <p:spPr>
          <a:xfrm>
            <a:off x="464400" y="442800"/>
            <a:ext cx="252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團隊成員與背景</a:t>
            </a:r>
            <a:endParaRPr sz="2600" b="1">
              <a:solidFill>
                <a:srgbClr val="302E2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74" name="Google Shape;1174;p84"/>
          <p:cNvSpPr txBox="1"/>
          <p:nvPr/>
        </p:nvSpPr>
        <p:spPr>
          <a:xfrm>
            <a:off x="117328" y="2562417"/>
            <a:ext cx="204060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CEO &amp; 創辦人</a:t>
            </a:r>
            <a:endParaRPr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  <a:endParaRPr lang="en-US" altLang="zh-TW" sz="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 校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</a:t>
            </a:r>
            <a:endParaRPr lang="en-US" altLang="zh-TW" sz="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sz="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職位</a:t>
            </a:r>
            <a:endParaRPr lang="en-US" altLang="zh-TW" sz="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75" name="Google Shape;1175;p84"/>
          <p:cNvSpPr txBox="1"/>
          <p:nvPr/>
        </p:nvSpPr>
        <p:spPr>
          <a:xfrm>
            <a:off x="2328380" y="2591467"/>
            <a:ext cx="202560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CTO 技術長</a:t>
            </a:r>
            <a:endParaRPr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 校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職位</a:t>
            </a:r>
          </a:p>
        </p:txBody>
      </p:sp>
      <p:sp>
        <p:nvSpPr>
          <p:cNvPr id="1176" name="Google Shape;1176;p84"/>
          <p:cNvSpPr txBox="1"/>
          <p:nvPr/>
        </p:nvSpPr>
        <p:spPr>
          <a:xfrm>
            <a:off x="4469567" y="2606367"/>
            <a:ext cx="204060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Xxxx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COO 營運長</a:t>
            </a:r>
            <a:endParaRPr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 校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職位</a:t>
            </a:r>
          </a:p>
        </p:txBody>
      </p:sp>
      <p:sp>
        <p:nvSpPr>
          <p:cNvPr id="1177" name="Google Shape;1177;p84"/>
          <p:cNvSpPr txBox="1"/>
          <p:nvPr/>
        </p:nvSpPr>
        <p:spPr>
          <a:xfrm>
            <a:off x="2269205" y="4218567"/>
            <a:ext cx="2172600" cy="52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E591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專長：</a:t>
            </a:r>
            <a:endParaRPr dirty="0">
              <a:solidFill>
                <a:srgbClr val="E591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78" name="Google Shape;1178;p84"/>
          <p:cNvSpPr txBox="1"/>
          <p:nvPr/>
        </p:nvSpPr>
        <p:spPr>
          <a:xfrm>
            <a:off x="4473017" y="4216342"/>
            <a:ext cx="2040600" cy="52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E591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專長：</a:t>
            </a:r>
            <a:endParaRPr dirty="0">
              <a:solidFill>
                <a:srgbClr val="E591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79" name="Google Shape;1179;p84"/>
          <p:cNvSpPr txBox="1"/>
          <p:nvPr/>
        </p:nvSpPr>
        <p:spPr>
          <a:xfrm>
            <a:off x="144203" y="4218567"/>
            <a:ext cx="2025600" cy="52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E591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專長：</a:t>
            </a:r>
            <a:endParaRPr dirty="0">
              <a:solidFill>
                <a:srgbClr val="E591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8F332D9-829C-0E44-2397-FA238681FB05}"/>
              </a:ext>
            </a:extLst>
          </p:cNvPr>
          <p:cNvSpPr txBox="1"/>
          <p:nvPr/>
        </p:nvSpPr>
        <p:spPr>
          <a:xfrm>
            <a:off x="2986499" y="315727"/>
            <a:ext cx="47016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b="1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◎主要團隊請註明主要成員姓名、職稱及專長或特殊事項，說明團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隊的優勢為何？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團隊於市場佈局上會有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F25C702-8ED0-B813-EC97-4C2509A39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4" name="Google Shape;1163;p84">
            <a:extLst>
              <a:ext uri="{FF2B5EF4-FFF2-40B4-BE49-F238E27FC236}">
                <a16:creationId xmlns:a16="http://schemas.microsoft.com/office/drawing/2014/main" id="{1E1FE633-5450-90CA-F4EF-88246B171B33}"/>
              </a:ext>
            </a:extLst>
          </p:cNvPr>
          <p:cNvSpPr/>
          <p:nvPr/>
        </p:nvSpPr>
        <p:spPr>
          <a:xfrm>
            <a:off x="6656404" y="1263553"/>
            <a:ext cx="2025600" cy="339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5" name="Google Shape;1167;p84">
            <a:extLst>
              <a:ext uri="{FF2B5EF4-FFF2-40B4-BE49-F238E27FC236}">
                <a16:creationId xmlns:a16="http://schemas.microsoft.com/office/drawing/2014/main" id="{118EAAD2-A600-4390-6194-76B592D093D4}"/>
              </a:ext>
            </a:extLst>
          </p:cNvPr>
          <p:cNvSpPr/>
          <p:nvPr/>
        </p:nvSpPr>
        <p:spPr>
          <a:xfrm>
            <a:off x="6656399" y="1163079"/>
            <a:ext cx="2025600" cy="100500"/>
          </a:xfrm>
          <a:prstGeom prst="rect">
            <a:avLst/>
          </a:prstGeom>
          <a:solidFill>
            <a:srgbClr val="85B7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6" name="Google Shape;1176;p84">
            <a:extLst>
              <a:ext uri="{FF2B5EF4-FFF2-40B4-BE49-F238E27FC236}">
                <a16:creationId xmlns:a16="http://schemas.microsoft.com/office/drawing/2014/main" id="{30EC6CBA-371E-4A46-F2ED-7B54EB96C657}"/>
              </a:ext>
            </a:extLst>
          </p:cNvPr>
          <p:cNvSpPr txBox="1"/>
          <p:nvPr/>
        </p:nvSpPr>
        <p:spPr>
          <a:xfrm>
            <a:off x="6641079" y="2606353"/>
            <a:ext cx="2040600" cy="140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</a:p>
          <a:p>
            <a:pPr marL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xxxx</a:t>
            </a:r>
            <a:r>
              <a:rPr 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endParaRPr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 校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職位</a:t>
            </a:r>
          </a:p>
        </p:txBody>
      </p:sp>
      <p:sp>
        <p:nvSpPr>
          <p:cNvPr id="7" name="Google Shape;1178;p84">
            <a:extLst>
              <a:ext uri="{FF2B5EF4-FFF2-40B4-BE49-F238E27FC236}">
                <a16:creationId xmlns:a16="http://schemas.microsoft.com/office/drawing/2014/main" id="{CA087B8D-0233-3107-DF72-462F1DD06AF0}"/>
              </a:ext>
            </a:extLst>
          </p:cNvPr>
          <p:cNvSpPr txBox="1"/>
          <p:nvPr/>
        </p:nvSpPr>
        <p:spPr>
          <a:xfrm>
            <a:off x="6644529" y="4216328"/>
            <a:ext cx="2040600" cy="52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E591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專長：</a:t>
            </a:r>
            <a:endParaRPr dirty="0">
              <a:solidFill>
                <a:srgbClr val="E591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>
            <a:extLst>
              <a:ext uri="{FF2B5EF4-FFF2-40B4-BE49-F238E27FC236}">
                <a16:creationId xmlns:a16="http://schemas.microsoft.com/office/drawing/2014/main" id="{41129337-E8D6-EB8A-BE02-89487CE66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863505">
            <a:off x="164337" y="-98474"/>
            <a:ext cx="1602630" cy="1482748"/>
          </a:xfrm>
          <a:prstGeom prst="rtTriangle">
            <a:avLst/>
          </a:prstGeom>
          <a:solidFill>
            <a:srgbClr val="E2F3B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3568C1C3-59F0-8C68-4BA7-3AF25393D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9516">
            <a:off x="138333" y="88218"/>
            <a:ext cx="1132769" cy="1109364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3" name="Google Shape;453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fld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5" name="Google Shape;455;p63"/>
          <p:cNvSpPr txBox="1"/>
          <p:nvPr/>
        </p:nvSpPr>
        <p:spPr>
          <a:xfrm>
            <a:off x="464400" y="442800"/>
            <a:ext cx="430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產業位勢與市場定位</a:t>
            </a:r>
            <a:endParaRPr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14208A5-BB4B-910D-968C-9AC43E4F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4F333DD1-2A93-8D5A-B1EA-F641652209F9}"/>
              </a:ext>
            </a:extLst>
          </p:cNvPr>
          <p:cNvSpPr txBox="1"/>
          <p:nvPr/>
        </p:nvSpPr>
        <p:spPr>
          <a:xfrm>
            <a:off x="1991233" y="991497"/>
            <a:ext cx="70299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◎產業價值鏈資訊平台 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: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https://ic.tpex.org.tw/</a:t>
            </a:r>
            <a:endParaRPr lang="en-US" altLang="zh-TW" sz="1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◎可透過上述網站，於本頁闡述產業供應鏈位置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請描繪出上下游廠商及競爭者位置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，並於下頁說明競爭者與公司核心價值差異，亦可上網搜尋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STP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分析找出公司定位。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F96FA7F-3F74-8607-E9AF-715408064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543" y="1826044"/>
            <a:ext cx="3718554" cy="253490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00A70B4-940D-A72E-1148-32491B5F7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03" y="1657775"/>
            <a:ext cx="4150097" cy="270317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6C24372-4709-CA81-5935-A9F383704782}"/>
              </a:ext>
            </a:extLst>
          </p:cNvPr>
          <p:cNvSpPr txBox="1"/>
          <p:nvPr/>
        </p:nvSpPr>
        <p:spPr>
          <a:xfrm>
            <a:off x="122842" y="4469867"/>
            <a:ext cx="4449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◎上圖範例，對應產業價值鏈資訊平台，讓投資人知道公司所處產業位置，也可以用流程圖方式讓大家知道公司的定位。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480BF81-7729-3307-6D8B-7F02C3639499}"/>
              </a:ext>
            </a:extLst>
          </p:cNvPr>
          <p:cNvSpPr txBox="1"/>
          <p:nvPr/>
        </p:nvSpPr>
        <p:spPr>
          <a:xfrm>
            <a:off x="4815854" y="4469867"/>
            <a:ext cx="4205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◎上圖範例，若公司想呈現品牌或成本等優勢之市場區隔，也可運用此模式。</a:t>
            </a:r>
            <a:endParaRPr lang="en-US" altLang="zh-TW" sz="1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7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2" name="Google Shape;892;p77"/>
          <p:cNvSpPr txBox="1"/>
          <p:nvPr/>
        </p:nvSpPr>
        <p:spPr>
          <a:xfrm>
            <a:off x="464400" y="442800"/>
            <a:ext cx="430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商品服務</a:t>
            </a:r>
            <a:r>
              <a:rPr lang="en-US" alt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核心優勢</a:t>
            </a:r>
            <a:endParaRPr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96" name="Google Shape;896;p77"/>
          <p:cNvGrpSpPr/>
          <p:nvPr/>
        </p:nvGrpSpPr>
        <p:grpSpPr>
          <a:xfrm>
            <a:off x="595475" y="1333025"/>
            <a:ext cx="2800800" cy="463200"/>
            <a:chOff x="595475" y="1333025"/>
            <a:chExt cx="2800800" cy="463200"/>
          </a:xfrm>
        </p:grpSpPr>
        <p:sp>
          <p:nvSpPr>
            <p:cNvPr id="897" name="Google Shape;897;p77"/>
            <p:cNvSpPr/>
            <p:nvPr/>
          </p:nvSpPr>
          <p:spPr>
            <a:xfrm>
              <a:off x="595475" y="1333025"/>
              <a:ext cx="2800800" cy="46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1.</a:t>
              </a:r>
              <a:endParaRPr sz="1800" b="1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8" name="Google Shape;898;p77"/>
            <p:cNvSpPr/>
            <p:nvPr/>
          </p:nvSpPr>
          <p:spPr>
            <a:xfrm>
              <a:off x="595475" y="1333025"/>
              <a:ext cx="133500" cy="4632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899" name="Google Shape;899;p77"/>
          <p:cNvGrpSpPr/>
          <p:nvPr/>
        </p:nvGrpSpPr>
        <p:grpSpPr>
          <a:xfrm>
            <a:off x="595475" y="1945425"/>
            <a:ext cx="2800800" cy="463200"/>
            <a:chOff x="595475" y="1945425"/>
            <a:chExt cx="2800800" cy="463200"/>
          </a:xfrm>
        </p:grpSpPr>
        <p:sp>
          <p:nvSpPr>
            <p:cNvPr id="900" name="Google Shape;900;p77"/>
            <p:cNvSpPr/>
            <p:nvPr/>
          </p:nvSpPr>
          <p:spPr>
            <a:xfrm>
              <a:off x="595475" y="1945425"/>
              <a:ext cx="2800800" cy="46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2.</a:t>
              </a:r>
              <a:endParaRPr sz="1800" b="1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1" name="Google Shape;901;p77"/>
            <p:cNvSpPr/>
            <p:nvPr/>
          </p:nvSpPr>
          <p:spPr>
            <a:xfrm>
              <a:off x="595475" y="1945425"/>
              <a:ext cx="133500" cy="4632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902" name="Google Shape;902;p77"/>
          <p:cNvGrpSpPr/>
          <p:nvPr/>
        </p:nvGrpSpPr>
        <p:grpSpPr>
          <a:xfrm>
            <a:off x="595475" y="2557825"/>
            <a:ext cx="2800800" cy="463200"/>
            <a:chOff x="595475" y="2557825"/>
            <a:chExt cx="2800800" cy="463200"/>
          </a:xfrm>
        </p:grpSpPr>
        <p:sp>
          <p:nvSpPr>
            <p:cNvPr id="903" name="Google Shape;903;p77"/>
            <p:cNvSpPr/>
            <p:nvPr/>
          </p:nvSpPr>
          <p:spPr>
            <a:xfrm>
              <a:off x="595475" y="2557825"/>
              <a:ext cx="2800800" cy="46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3.</a:t>
              </a:r>
              <a:endParaRPr sz="1800" b="1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4" name="Google Shape;904;p77"/>
            <p:cNvSpPr/>
            <p:nvPr/>
          </p:nvSpPr>
          <p:spPr>
            <a:xfrm>
              <a:off x="595475" y="2557825"/>
              <a:ext cx="133500" cy="4632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905" name="Google Shape;905;p77"/>
          <p:cNvGrpSpPr/>
          <p:nvPr/>
        </p:nvGrpSpPr>
        <p:grpSpPr>
          <a:xfrm>
            <a:off x="595475" y="3170225"/>
            <a:ext cx="2800800" cy="463200"/>
            <a:chOff x="595475" y="3170225"/>
            <a:chExt cx="2800800" cy="463200"/>
          </a:xfrm>
        </p:grpSpPr>
        <p:sp>
          <p:nvSpPr>
            <p:cNvPr id="906" name="Google Shape;906;p77"/>
            <p:cNvSpPr/>
            <p:nvPr/>
          </p:nvSpPr>
          <p:spPr>
            <a:xfrm>
              <a:off x="595475" y="3170225"/>
              <a:ext cx="2800800" cy="46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4.</a:t>
              </a:r>
              <a:endParaRPr sz="1800" b="1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7" name="Google Shape;907;p77"/>
            <p:cNvSpPr/>
            <p:nvPr/>
          </p:nvSpPr>
          <p:spPr>
            <a:xfrm>
              <a:off x="595475" y="3170225"/>
              <a:ext cx="133500" cy="4632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908" name="Google Shape;908;p77"/>
          <p:cNvGrpSpPr/>
          <p:nvPr/>
        </p:nvGrpSpPr>
        <p:grpSpPr>
          <a:xfrm>
            <a:off x="595475" y="3782625"/>
            <a:ext cx="2800800" cy="463200"/>
            <a:chOff x="595475" y="3782625"/>
            <a:chExt cx="2800800" cy="463200"/>
          </a:xfrm>
        </p:grpSpPr>
        <p:sp>
          <p:nvSpPr>
            <p:cNvPr id="909" name="Google Shape;909;p77"/>
            <p:cNvSpPr/>
            <p:nvPr/>
          </p:nvSpPr>
          <p:spPr>
            <a:xfrm>
              <a:off x="595475" y="3782625"/>
              <a:ext cx="2800800" cy="46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5.</a:t>
              </a:r>
              <a:endParaRPr sz="1800" b="1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0" name="Google Shape;910;p77"/>
            <p:cNvSpPr/>
            <p:nvPr/>
          </p:nvSpPr>
          <p:spPr>
            <a:xfrm>
              <a:off x="595475" y="3782625"/>
              <a:ext cx="133500" cy="4632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6047A2AC-4413-3FF1-6A9C-89D57BD42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117376" y="31066"/>
            <a:ext cx="2026624" cy="1875025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CB480296-7A99-6C53-AAE6-1B1AC40A0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243989">
            <a:off x="7174845" y="330275"/>
            <a:ext cx="1602630" cy="1482748"/>
          </a:xfrm>
          <a:prstGeom prst="rtTriangle">
            <a:avLst/>
          </a:prstGeom>
          <a:solidFill>
            <a:srgbClr val="11422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0D1E6BC-0C63-A3E4-3A17-2F2788F16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241" y="187407"/>
            <a:ext cx="1073621" cy="83008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02F2AB2-F18D-F77E-7DAC-D16CF9294FE8}"/>
              </a:ext>
            </a:extLst>
          </p:cNvPr>
          <p:cNvSpPr txBox="1"/>
          <p:nvPr/>
        </p:nvSpPr>
        <p:spPr>
          <a:xfrm>
            <a:off x="3396275" y="242835"/>
            <a:ext cx="36696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◎摘要說明公司技術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產品，並與競爭者進行差異分析說明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如技術價勢性、成本優勢性、市場發展性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…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等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，如公司為新興技術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產品，建議需特別說明其技術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產品價值、市場需求等。</a:t>
            </a:r>
            <a:endParaRPr lang="en-US" altLang="zh-TW" sz="1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◎請說明其技術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產品價值是否有專利支撐。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可用圖像化或條列式呈現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</a:p>
        </p:txBody>
      </p:sp>
      <p:sp>
        <p:nvSpPr>
          <p:cNvPr id="1009" name="Google Shape;1009;p79"/>
          <p:cNvSpPr/>
          <p:nvPr/>
        </p:nvSpPr>
        <p:spPr>
          <a:xfrm>
            <a:off x="3607109" y="2154698"/>
            <a:ext cx="2734200" cy="1766400"/>
          </a:xfrm>
          <a:prstGeom prst="roundRect">
            <a:avLst>
              <a:gd name="adj" fmla="val 16667"/>
            </a:avLst>
          </a:prstGeom>
          <a:solidFill>
            <a:srgbClr val="E2F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11" name="Google Shape;1011;p79"/>
          <p:cNvSpPr/>
          <p:nvPr/>
        </p:nvSpPr>
        <p:spPr>
          <a:xfrm>
            <a:off x="5979308" y="3193653"/>
            <a:ext cx="2767500" cy="1432200"/>
          </a:xfrm>
          <a:prstGeom prst="roundRect">
            <a:avLst>
              <a:gd name="adj" fmla="val 16667"/>
            </a:avLst>
          </a:prstGeom>
          <a:solidFill>
            <a:srgbClr val="E2F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8" name="Google Shape;1028;p79"/>
          <p:cNvSpPr/>
          <p:nvPr/>
        </p:nvSpPr>
        <p:spPr>
          <a:xfrm>
            <a:off x="5977763" y="1571958"/>
            <a:ext cx="2715600" cy="1316400"/>
          </a:xfrm>
          <a:prstGeom prst="roundRect">
            <a:avLst>
              <a:gd name="adj" fmla="val 16667"/>
            </a:avLst>
          </a:prstGeom>
          <a:solidFill>
            <a:srgbClr val="E2F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6" name="Google Shape;666;p69"/>
          <p:cNvSpPr txBox="1"/>
          <p:nvPr/>
        </p:nvSpPr>
        <p:spPr>
          <a:xfrm>
            <a:off x="464400" y="442800"/>
            <a:ext cx="4309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產業規模</a:t>
            </a:r>
            <a:endParaRPr sz="2600" b="1" dirty="0">
              <a:solidFill>
                <a:srgbClr val="1155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67" name="Google Shape;667;p69"/>
          <p:cNvGrpSpPr/>
          <p:nvPr/>
        </p:nvGrpSpPr>
        <p:grpSpPr>
          <a:xfrm>
            <a:off x="5257250" y="643225"/>
            <a:ext cx="2883300" cy="4138863"/>
            <a:chOff x="5257250" y="643225"/>
            <a:chExt cx="2883300" cy="4138863"/>
          </a:xfrm>
        </p:grpSpPr>
        <p:grpSp>
          <p:nvGrpSpPr>
            <p:cNvPr id="668" name="Google Shape;668;p69"/>
            <p:cNvGrpSpPr/>
            <p:nvPr/>
          </p:nvGrpSpPr>
          <p:grpSpPr>
            <a:xfrm>
              <a:off x="5257250" y="643225"/>
              <a:ext cx="2883300" cy="1322325"/>
              <a:chOff x="4397325" y="1133600"/>
              <a:chExt cx="2883300" cy="1322325"/>
            </a:xfrm>
          </p:grpSpPr>
          <p:sp>
            <p:nvSpPr>
              <p:cNvPr id="669" name="Google Shape;669;p69"/>
              <p:cNvSpPr/>
              <p:nvPr/>
            </p:nvSpPr>
            <p:spPr>
              <a:xfrm>
                <a:off x="4397325" y="1390925"/>
                <a:ext cx="2883300" cy="1065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202</a:t>
                </a:r>
                <a:r>
                  <a:rPr lang="en-US" altLang="zh-TW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</a:t>
                </a:r>
                <a:r>
                  <a:rPr lang="zh-TW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</a:t>
                </a:r>
                <a:r>
                  <a:rPr lang="en-US" altLang="zh-TW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xxx</a:t>
                </a:r>
                <a:r>
                  <a:rPr lang="zh-TW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USD</a:t>
                </a:r>
                <a:br>
                  <a:rPr lang="zh-TW" b="1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en-US" altLang="zh-TW" b="1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xxx</a:t>
                </a:r>
                <a:r>
                  <a:rPr lang="zh-TW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戶 </a:t>
                </a:r>
                <a:endParaRPr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每戶銷售約 </a:t>
                </a:r>
                <a:r>
                  <a:rPr lang="en-US" altLang="zh-TW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xxx</a:t>
                </a:r>
                <a:r>
                  <a:rPr lang="zh-TW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USD</a:t>
                </a:r>
                <a:endParaRPr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0" name="Google Shape;670;p69"/>
              <p:cNvSpPr/>
              <p:nvPr/>
            </p:nvSpPr>
            <p:spPr>
              <a:xfrm>
                <a:off x="4397325" y="1133600"/>
                <a:ext cx="862200" cy="354900"/>
              </a:xfrm>
              <a:prstGeom prst="homePlate">
                <a:avLst>
                  <a:gd name="adj" fmla="val 50000"/>
                </a:avLst>
              </a:prstGeom>
              <a:solidFill>
                <a:srgbClr val="11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TAM</a:t>
                </a:r>
                <a:endParaRPr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71" name="Google Shape;671;p69"/>
            <p:cNvGrpSpPr/>
            <p:nvPr/>
          </p:nvGrpSpPr>
          <p:grpSpPr>
            <a:xfrm>
              <a:off x="5257250" y="2069763"/>
              <a:ext cx="2883300" cy="1309325"/>
              <a:chOff x="4419050" y="2145963"/>
              <a:chExt cx="2883300" cy="1309325"/>
            </a:xfrm>
          </p:grpSpPr>
          <p:sp>
            <p:nvSpPr>
              <p:cNvPr id="672" name="Google Shape;672;p69"/>
              <p:cNvSpPr/>
              <p:nvPr/>
            </p:nvSpPr>
            <p:spPr>
              <a:xfrm>
                <a:off x="4419050" y="2390288"/>
                <a:ext cx="2883300" cy="1065000"/>
              </a:xfrm>
              <a:prstGeom prst="rect">
                <a:avLst/>
              </a:prstGeom>
              <a:solidFill>
                <a:srgbClr val="E2F3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TW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202x</a:t>
                </a:r>
                <a:r>
                  <a:rPr lang="zh-TW" altLang="en-US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</a:t>
                </a:r>
                <a:r>
                  <a:rPr lang="en-US" altLang="zh-TW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xxx USD</a:t>
                </a:r>
                <a:br>
                  <a:rPr lang="zh-TW" altLang="en-US" b="1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en-US" altLang="zh-TW" b="1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xxx</a:t>
                </a:r>
                <a:r>
                  <a:rPr lang="zh-TW" altLang="en-US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戶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每戶銷售約 </a:t>
                </a:r>
                <a:r>
                  <a:rPr lang="en-US" altLang="zh-TW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xxx</a:t>
                </a:r>
                <a:r>
                  <a:rPr lang="zh-TW" altLang="en-US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USD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3" name="Google Shape;673;p69"/>
              <p:cNvSpPr/>
              <p:nvPr/>
            </p:nvSpPr>
            <p:spPr>
              <a:xfrm>
                <a:off x="4419050" y="2145963"/>
                <a:ext cx="862200" cy="354900"/>
              </a:xfrm>
              <a:prstGeom prst="homePlate">
                <a:avLst>
                  <a:gd name="adj" fmla="val 50000"/>
                </a:avLst>
              </a:prstGeom>
              <a:solidFill>
                <a:srgbClr val="85B7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b="1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SAM</a:t>
                </a:r>
                <a:endParaRPr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74" name="Google Shape;674;p69"/>
            <p:cNvSpPr/>
            <p:nvPr/>
          </p:nvSpPr>
          <p:spPr>
            <a:xfrm>
              <a:off x="5257250" y="3717088"/>
              <a:ext cx="2883300" cy="106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202x</a:t>
              </a:r>
              <a:r>
                <a:rPr lang="zh-TW" altLang="en-US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 </a:t>
              </a:r>
              <a:r>
                <a:rPr lang="en-US" altLang="zh-TW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 USD</a:t>
              </a:r>
              <a:br>
                <a:rPr lang="zh-TW" altLang="en-US" b="1"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b="1"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</a:t>
              </a:r>
              <a:r>
                <a:rPr lang="zh-TW" altLang="en-US"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戶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每戶銷售約 </a:t>
              </a:r>
              <a:r>
                <a:rPr lang="en-US" altLang="zh-TW"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</a:t>
              </a:r>
              <a:r>
                <a:rPr lang="zh-TW" altLang="en-US"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USD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5" name="Google Shape;675;p69"/>
            <p:cNvSpPr/>
            <p:nvPr/>
          </p:nvSpPr>
          <p:spPr>
            <a:xfrm>
              <a:off x="5257250" y="3483325"/>
              <a:ext cx="862200" cy="354900"/>
            </a:xfrm>
            <a:prstGeom prst="homePlate">
              <a:avLst>
                <a:gd name="adj" fmla="val 50000"/>
              </a:avLst>
            </a:prstGeom>
            <a:solidFill>
              <a:srgbClr val="EFE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SOM</a:t>
              </a:r>
              <a:endParaRPr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677" name="Google Shape;677;p69"/>
          <p:cNvPicPr preferRelativeResize="0"/>
          <p:nvPr/>
        </p:nvPicPr>
        <p:blipFill rotWithShape="1">
          <a:blip r:embed="rId3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046"/>
                    </a14:imgEffect>
                  </a14:imgLayer>
                </a14:imgProps>
              </a:ext>
            </a:extLst>
          </a:blip>
          <a:srcRect l="42002"/>
          <a:stretch/>
        </p:blipFill>
        <p:spPr>
          <a:xfrm>
            <a:off x="495775" y="1412163"/>
            <a:ext cx="3576026" cy="337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0775" y="2509800"/>
            <a:ext cx="31488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69"/>
          <p:cNvSpPr txBox="1"/>
          <p:nvPr/>
        </p:nvSpPr>
        <p:spPr>
          <a:xfrm>
            <a:off x="3558350" y="2469750"/>
            <a:ext cx="124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Japan</a:t>
            </a:r>
            <a:br>
              <a:rPr lang="zh-TW" sz="12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sz="1200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0" name="Google Shape;680;p69"/>
          <p:cNvSpPr txBox="1"/>
          <p:nvPr/>
        </p:nvSpPr>
        <p:spPr>
          <a:xfrm>
            <a:off x="1342350" y="2476913"/>
            <a:ext cx="975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Hong Kong</a:t>
            </a:r>
            <a:endParaRPr sz="1200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1" name="Google Shape;681;p69"/>
          <p:cNvSpPr txBox="1"/>
          <p:nvPr/>
        </p:nvSpPr>
        <p:spPr>
          <a:xfrm>
            <a:off x="1427075" y="3511225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Singapore</a:t>
            </a:r>
            <a:endParaRPr sz="1200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2" name="Google Shape;682;p69"/>
          <p:cNvSpPr txBox="1"/>
          <p:nvPr/>
        </p:nvSpPr>
        <p:spPr>
          <a:xfrm>
            <a:off x="1119275" y="3023850"/>
            <a:ext cx="786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Malaysia</a:t>
            </a:r>
            <a:endParaRPr sz="1200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83" name="Google Shape;683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7350" y="3066350"/>
            <a:ext cx="31488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9541" y="3260807"/>
            <a:ext cx="31488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2300" y="2903412"/>
            <a:ext cx="31488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69"/>
          <p:cNvSpPr txBox="1"/>
          <p:nvPr/>
        </p:nvSpPr>
        <p:spPr>
          <a:xfrm>
            <a:off x="2583338" y="4065625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Indonesia</a:t>
            </a:r>
            <a:endParaRPr sz="1200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87" name="Google Shape;687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0250" y="3359862"/>
            <a:ext cx="314880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8" name="Google Shape;688;p69"/>
          <p:cNvCxnSpPr>
            <a:stCxn id="684" idx="1"/>
          </p:cNvCxnSpPr>
          <p:nvPr/>
        </p:nvCxnSpPr>
        <p:spPr>
          <a:xfrm flipH="1">
            <a:off x="2181441" y="3457607"/>
            <a:ext cx="278100" cy="199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89" name="Google Shape;689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8837" y="2782518"/>
            <a:ext cx="31488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69"/>
          <p:cNvSpPr txBox="1"/>
          <p:nvPr/>
        </p:nvSpPr>
        <p:spPr>
          <a:xfrm>
            <a:off x="3408225" y="3066350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Taiwan</a:t>
            </a:r>
            <a:endParaRPr sz="1200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1" name="Google Shape;691;p69"/>
          <p:cNvSpPr txBox="1"/>
          <p:nvPr/>
        </p:nvSpPr>
        <p:spPr>
          <a:xfrm>
            <a:off x="948525" y="1348113"/>
            <a:ext cx="286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sz="2200" b="1" dirty="0" err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xxxx</a:t>
            </a:r>
            <a:endParaRPr sz="22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92" name="Google Shape;692;p69"/>
          <p:cNvCxnSpPr>
            <a:stCxn id="690" idx="1"/>
            <a:endCxn id="689" idx="3"/>
          </p:cNvCxnSpPr>
          <p:nvPr/>
        </p:nvCxnSpPr>
        <p:spPr>
          <a:xfrm rot="10800000">
            <a:off x="3043725" y="2979200"/>
            <a:ext cx="364500" cy="364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3" name="Google Shape;693;p69"/>
          <p:cNvCxnSpPr>
            <a:stCxn id="679" idx="1"/>
            <a:endCxn id="678" idx="3"/>
          </p:cNvCxnSpPr>
          <p:nvPr/>
        </p:nvCxnSpPr>
        <p:spPr>
          <a:xfrm rot="10800000">
            <a:off x="3325550" y="2706600"/>
            <a:ext cx="232800" cy="4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4" name="Google Shape;694;p69"/>
          <p:cNvCxnSpPr>
            <a:endCxn id="680" idx="3"/>
          </p:cNvCxnSpPr>
          <p:nvPr/>
        </p:nvCxnSpPr>
        <p:spPr>
          <a:xfrm flipH="1" flipV="1">
            <a:off x="2317350" y="2846230"/>
            <a:ext cx="211200" cy="17983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5" name="Google Shape;695;p69"/>
          <p:cNvCxnSpPr>
            <a:stCxn id="683" idx="1"/>
          </p:cNvCxnSpPr>
          <p:nvPr/>
        </p:nvCxnSpPr>
        <p:spPr>
          <a:xfrm rot="10800000">
            <a:off x="1884750" y="3201050"/>
            <a:ext cx="432600" cy="62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6" name="Google Shape;696;p69"/>
          <p:cNvCxnSpPr>
            <a:stCxn id="686" idx="0"/>
            <a:endCxn id="687" idx="2"/>
          </p:cNvCxnSpPr>
          <p:nvPr/>
        </p:nvCxnSpPr>
        <p:spPr>
          <a:xfrm rot="10800000">
            <a:off x="2817638" y="3753325"/>
            <a:ext cx="253200" cy="312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圖片 1">
            <a:extLst>
              <a:ext uri="{FF2B5EF4-FFF2-40B4-BE49-F238E27FC236}">
                <a16:creationId xmlns:a16="http://schemas.microsoft.com/office/drawing/2014/main" id="{A585335C-2A15-034D-A292-8B7361D72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456" y="141462"/>
            <a:ext cx="907240" cy="701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2044</Words>
  <Application>Microsoft Office PowerPoint</Application>
  <PresentationFormat>如螢幕大小 (16:9)</PresentationFormat>
  <Paragraphs>343</Paragraphs>
  <Slides>20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Wingdings</vt:lpstr>
      <vt:lpstr>微軟正黑體</vt:lpstr>
      <vt:lpstr>Arial</vt:lpstr>
      <vt:lpstr>Calibri</vt:lpstr>
      <vt:lpstr>Helvetica Neue</vt:lpstr>
      <vt:lpstr>Simple Light</vt:lpstr>
      <vt:lpstr>Simple Light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NiEA</dc:creator>
  <cp:lastModifiedBy>陳 少方</cp:lastModifiedBy>
  <cp:revision>9</cp:revision>
  <dcterms:modified xsi:type="dcterms:W3CDTF">2024-08-23T07:06:42Z</dcterms:modified>
</cp:coreProperties>
</file>